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sldIdLst>
    <p:sldId id="256" r:id="rId6"/>
    <p:sldId id="268" r:id="rId7"/>
    <p:sldId id="269" r:id="rId8"/>
    <p:sldId id="258" r:id="rId9"/>
    <p:sldId id="259" r:id="rId10"/>
    <p:sldId id="260" r:id="rId11"/>
    <p:sldId id="270" r:id="rId12"/>
    <p:sldId id="262" r:id="rId13"/>
    <p:sldId id="263" r:id="rId14"/>
    <p:sldId id="261" r:id="rId15"/>
    <p:sldId id="264" r:id="rId16"/>
    <p:sldId id="267" r:id="rId17"/>
    <p:sldId id="271"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8" d="100"/>
          <a:sy n="88" d="100"/>
        </p:scale>
        <p:origin x="42"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AEF11B-80E8-491F-B1A2-4D0F89C470F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DA819DF-436C-4D09-954B-BDB904A0634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792F393-F667-442F-ABCD-506D2BB52D9D}"/>
              </a:ext>
            </a:extLst>
          </p:cNvPr>
          <p:cNvSpPr>
            <a:spLocks noGrp="1"/>
          </p:cNvSpPr>
          <p:nvPr>
            <p:ph type="dt" sz="half" idx="10"/>
          </p:nvPr>
        </p:nvSpPr>
        <p:spPr/>
        <p:txBody>
          <a:bodyPr/>
          <a:lstStyle/>
          <a:p>
            <a:fld id="{A3FAAF77-FDBC-4B11-B4EF-3237B102D673}" type="datetimeFigureOut">
              <a:rPr lang="en-US" smtClean="0"/>
              <a:t>8/30/2021</a:t>
            </a:fld>
            <a:endParaRPr lang="en-US"/>
          </a:p>
        </p:txBody>
      </p:sp>
      <p:sp>
        <p:nvSpPr>
          <p:cNvPr id="5" name="Footer Placeholder 4">
            <a:extLst>
              <a:ext uri="{FF2B5EF4-FFF2-40B4-BE49-F238E27FC236}">
                <a16:creationId xmlns:a16="http://schemas.microsoft.com/office/drawing/2014/main" id="{FCB14FC5-A8A8-459C-B199-62EAAEDDE1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C29E1C-F719-46BD-B8B7-4D2ADE354977}"/>
              </a:ext>
            </a:extLst>
          </p:cNvPr>
          <p:cNvSpPr>
            <a:spLocks noGrp="1"/>
          </p:cNvSpPr>
          <p:nvPr>
            <p:ph type="sldNum" sz="quarter" idx="12"/>
          </p:nvPr>
        </p:nvSpPr>
        <p:spPr/>
        <p:txBody>
          <a:bodyPr/>
          <a:lstStyle/>
          <a:p>
            <a:fld id="{F58ED673-9852-4872-AB9C-83BE503BC60F}" type="slidenum">
              <a:rPr lang="en-US" smtClean="0"/>
              <a:t>‹#›</a:t>
            </a:fld>
            <a:endParaRPr lang="en-US"/>
          </a:p>
        </p:txBody>
      </p:sp>
    </p:spTree>
    <p:extLst>
      <p:ext uri="{BB962C8B-B14F-4D97-AF65-F5344CB8AC3E}">
        <p14:creationId xmlns:p14="http://schemas.microsoft.com/office/powerpoint/2010/main" val="19352800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E9A6B-05FF-4ACF-9B57-D68D30FCB22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865F1F0-6687-437F-94CD-97D895BAF68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B334B9-9C96-4510-BA48-CFEC3D3B6AD8}"/>
              </a:ext>
            </a:extLst>
          </p:cNvPr>
          <p:cNvSpPr>
            <a:spLocks noGrp="1"/>
          </p:cNvSpPr>
          <p:nvPr>
            <p:ph type="dt" sz="half" idx="10"/>
          </p:nvPr>
        </p:nvSpPr>
        <p:spPr/>
        <p:txBody>
          <a:bodyPr/>
          <a:lstStyle/>
          <a:p>
            <a:fld id="{A3FAAF77-FDBC-4B11-B4EF-3237B102D673}" type="datetimeFigureOut">
              <a:rPr lang="en-US" smtClean="0"/>
              <a:t>8/30/2021</a:t>
            </a:fld>
            <a:endParaRPr lang="en-US"/>
          </a:p>
        </p:txBody>
      </p:sp>
      <p:sp>
        <p:nvSpPr>
          <p:cNvPr id="5" name="Footer Placeholder 4">
            <a:extLst>
              <a:ext uri="{FF2B5EF4-FFF2-40B4-BE49-F238E27FC236}">
                <a16:creationId xmlns:a16="http://schemas.microsoft.com/office/drawing/2014/main" id="{AE17D3E2-428E-4683-918A-E2D4DCDD46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76223B-533B-448A-ADA5-0B2C4E09CBC9}"/>
              </a:ext>
            </a:extLst>
          </p:cNvPr>
          <p:cNvSpPr>
            <a:spLocks noGrp="1"/>
          </p:cNvSpPr>
          <p:nvPr>
            <p:ph type="sldNum" sz="quarter" idx="12"/>
          </p:nvPr>
        </p:nvSpPr>
        <p:spPr/>
        <p:txBody>
          <a:bodyPr/>
          <a:lstStyle/>
          <a:p>
            <a:fld id="{F58ED673-9852-4872-AB9C-83BE503BC60F}" type="slidenum">
              <a:rPr lang="en-US" smtClean="0"/>
              <a:t>‹#›</a:t>
            </a:fld>
            <a:endParaRPr lang="en-US"/>
          </a:p>
        </p:txBody>
      </p:sp>
    </p:spTree>
    <p:extLst>
      <p:ext uri="{BB962C8B-B14F-4D97-AF65-F5344CB8AC3E}">
        <p14:creationId xmlns:p14="http://schemas.microsoft.com/office/powerpoint/2010/main" val="24746864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11371DC-F2CA-410D-8110-05B35E0F815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DC50AE9-21F5-4358-8B7F-A21F3F34C54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9F20C2-2918-4707-BB45-69667667320E}"/>
              </a:ext>
            </a:extLst>
          </p:cNvPr>
          <p:cNvSpPr>
            <a:spLocks noGrp="1"/>
          </p:cNvSpPr>
          <p:nvPr>
            <p:ph type="dt" sz="half" idx="10"/>
          </p:nvPr>
        </p:nvSpPr>
        <p:spPr/>
        <p:txBody>
          <a:bodyPr/>
          <a:lstStyle/>
          <a:p>
            <a:fld id="{A3FAAF77-FDBC-4B11-B4EF-3237B102D673}" type="datetimeFigureOut">
              <a:rPr lang="en-US" smtClean="0"/>
              <a:t>8/30/2021</a:t>
            </a:fld>
            <a:endParaRPr lang="en-US"/>
          </a:p>
        </p:txBody>
      </p:sp>
      <p:sp>
        <p:nvSpPr>
          <p:cNvPr id="5" name="Footer Placeholder 4">
            <a:extLst>
              <a:ext uri="{FF2B5EF4-FFF2-40B4-BE49-F238E27FC236}">
                <a16:creationId xmlns:a16="http://schemas.microsoft.com/office/drawing/2014/main" id="{76930DAA-32F7-4736-896F-DC4136CACE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04D35B-AD92-4CAD-B544-2BF5681FF755}"/>
              </a:ext>
            </a:extLst>
          </p:cNvPr>
          <p:cNvSpPr>
            <a:spLocks noGrp="1"/>
          </p:cNvSpPr>
          <p:nvPr>
            <p:ph type="sldNum" sz="quarter" idx="12"/>
          </p:nvPr>
        </p:nvSpPr>
        <p:spPr/>
        <p:txBody>
          <a:bodyPr/>
          <a:lstStyle/>
          <a:p>
            <a:fld id="{F58ED673-9852-4872-AB9C-83BE503BC60F}" type="slidenum">
              <a:rPr lang="en-US" smtClean="0"/>
              <a:t>‹#›</a:t>
            </a:fld>
            <a:endParaRPr lang="en-US"/>
          </a:p>
        </p:txBody>
      </p:sp>
    </p:spTree>
    <p:extLst>
      <p:ext uri="{BB962C8B-B14F-4D97-AF65-F5344CB8AC3E}">
        <p14:creationId xmlns:p14="http://schemas.microsoft.com/office/powerpoint/2010/main" val="37408778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dirty="0"/>
              <a:pPr/>
              <a:t>8/30/2021</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32285539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8/30/2021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5326030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8/30/2021</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10463288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8/30/2021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2057684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8/30/2021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7567065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8/30/2021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9550628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8/30/2021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7241569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8/30/2021</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21251096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9DBA02-3C42-4A8C-8C8F-427EA8DCD37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88042A7-31D4-4C5B-A6C1-3091B53FEBB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2F6DA7-987B-45CB-B4B5-405D35D46E7F}"/>
              </a:ext>
            </a:extLst>
          </p:cNvPr>
          <p:cNvSpPr>
            <a:spLocks noGrp="1"/>
          </p:cNvSpPr>
          <p:nvPr>
            <p:ph type="dt" sz="half" idx="10"/>
          </p:nvPr>
        </p:nvSpPr>
        <p:spPr/>
        <p:txBody>
          <a:bodyPr/>
          <a:lstStyle/>
          <a:p>
            <a:fld id="{A3FAAF77-FDBC-4B11-B4EF-3237B102D673}" type="datetimeFigureOut">
              <a:rPr lang="en-US" smtClean="0"/>
              <a:t>8/30/2021</a:t>
            </a:fld>
            <a:endParaRPr lang="en-US"/>
          </a:p>
        </p:txBody>
      </p:sp>
      <p:sp>
        <p:nvSpPr>
          <p:cNvPr id="5" name="Footer Placeholder 4">
            <a:extLst>
              <a:ext uri="{FF2B5EF4-FFF2-40B4-BE49-F238E27FC236}">
                <a16:creationId xmlns:a16="http://schemas.microsoft.com/office/drawing/2014/main" id="{5D343060-4D9D-4B18-9FEC-57022C8EA7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C2F4C2-A578-469E-87EB-F853E11DD83A}"/>
              </a:ext>
            </a:extLst>
          </p:cNvPr>
          <p:cNvSpPr>
            <a:spLocks noGrp="1"/>
          </p:cNvSpPr>
          <p:nvPr>
            <p:ph type="sldNum" sz="quarter" idx="12"/>
          </p:nvPr>
        </p:nvSpPr>
        <p:spPr/>
        <p:txBody>
          <a:bodyPr/>
          <a:lstStyle/>
          <a:p>
            <a:fld id="{F58ED673-9852-4872-AB9C-83BE503BC60F}" type="slidenum">
              <a:rPr lang="en-US" smtClean="0"/>
              <a:t>‹#›</a:t>
            </a:fld>
            <a:endParaRPr lang="en-US"/>
          </a:p>
        </p:txBody>
      </p:sp>
    </p:spTree>
    <p:extLst>
      <p:ext uri="{BB962C8B-B14F-4D97-AF65-F5344CB8AC3E}">
        <p14:creationId xmlns:p14="http://schemas.microsoft.com/office/powerpoint/2010/main" val="21320275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8/30/2021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9621049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8/30/2021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6348558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dirty="0"/>
              <a:pPr/>
              <a:t>8/30/2021</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41765701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BADA5-FCB5-4894-9D13-9EEAB16562D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B6D2E0B-986F-45FB-8866-E07300772A1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05FC95D-F652-46E9-A2BD-C30AE715DF52}"/>
              </a:ext>
            </a:extLst>
          </p:cNvPr>
          <p:cNvSpPr>
            <a:spLocks noGrp="1"/>
          </p:cNvSpPr>
          <p:nvPr>
            <p:ph type="dt" sz="half" idx="10"/>
          </p:nvPr>
        </p:nvSpPr>
        <p:spPr/>
        <p:txBody>
          <a:bodyPr/>
          <a:lstStyle/>
          <a:p>
            <a:fld id="{A3FAAF77-FDBC-4B11-B4EF-3237B102D673}" type="datetimeFigureOut">
              <a:rPr lang="en-US" smtClean="0"/>
              <a:t>8/30/2021</a:t>
            </a:fld>
            <a:endParaRPr lang="en-US"/>
          </a:p>
        </p:txBody>
      </p:sp>
      <p:sp>
        <p:nvSpPr>
          <p:cNvPr id="5" name="Footer Placeholder 4">
            <a:extLst>
              <a:ext uri="{FF2B5EF4-FFF2-40B4-BE49-F238E27FC236}">
                <a16:creationId xmlns:a16="http://schemas.microsoft.com/office/drawing/2014/main" id="{1743C78E-3BEC-458A-B451-CFC499C0AF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7BD5AC-DC94-4BB7-9D15-EC486E7C5DE4}"/>
              </a:ext>
            </a:extLst>
          </p:cNvPr>
          <p:cNvSpPr>
            <a:spLocks noGrp="1"/>
          </p:cNvSpPr>
          <p:nvPr>
            <p:ph type="sldNum" sz="quarter" idx="12"/>
          </p:nvPr>
        </p:nvSpPr>
        <p:spPr/>
        <p:txBody>
          <a:bodyPr/>
          <a:lstStyle/>
          <a:p>
            <a:fld id="{F58ED673-9852-4872-AB9C-83BE503BC60F}" type="slidenum">
              <a:rPr lang="en-US" smtClean="0"/>
              <a:t>‹#›</a:t>
            </a:fld>
            <a:endParaRPr lang="en-US"/>
          </a:p>
        </p:txBody>
      </p:sp>
    </p:spTree>
    <p:extLst>
      <p:ext uri="{BB962C8B-B14F-4D97-AF65-F5344CB8AC3E}">
        <p14:creationId xmlns:p14="http://schemas.microsoft.com/office/powerpoint/2010/main" val="31073368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2B2312-A10F-41D4-A93D-30175EED06D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62B96AB-E62F-419A-9F46-57B5E0CC8ED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9836DAE-8984-4E77-BBF0-BB5DE4C34F7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7F62FE5-8D4F-4707-8D6E-03051B703A5F}"/>
              </a:ext>
            </a:extLst>
          </p:cNvPr>
          <p:cNvSpPr>
            <a:spLocks noGrp="1"/>
          </p:cNvSpPr>
          <p:nvPr>
            <p:ph type="dt" sz="half" idx="10"/>
          </p:nvPr>
        </p:nvSpPr>
        <p:spPr/>
        <p:txBody>
          <a:bodyPr/>
          <a:lstStyle/>
          <a:p>
            <a:fld id="{A3FAAF77-FDBC-4B11-B4EF-3237B102D673}" type="datetimeFigureOut">
              <a:rPr lang="en-US" smtClean="0"/>
              <a:t>8/30/2021</a:t>
            </a:fld>
            <a:endParaRPr lang="en-US"/>
          </a:p>
        </p:txBody>
      </p:sp>
      <p:sp>
        <p:nvSpPr>
          <p:cNvPr id="6" name="Footer Placeholder 5">
            <a:extLst>
              <a:ext uri="{FF2B5EF4-FFF2-40B4-BE49-F238E27FC236}">
                <a16:creationId xmlns:a16="http://schemas.microsoft.com/office/drawing/2014/main" id="{E4E50097-F60F-44C7-A540-77F47B70FBF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983D31E-246D-43F6-A22E-38BA82A8E1A4}"/>
              </a:ext>
            </a:extLst>
          </p:cNvPr>
          <p:cNvSpPr>
            <a:spLocks noGrp="1"/>
          </p:cNvSpPr>
          <p:nvPr>
            <p:ph type="sldNum" sz="quarter" idx="12"/>
          </p:nvPr>
        </p:nvSpPr>
        <p:spPr/>
        <p:txBody>
          <a:bodyPr/>
          <a:lstStyle/>
          <a:p>
            <a:fld id="{F58ED673-9852-4872-AB9C-83BE503BC60F}" type="slidenum">
              <a:rPr lang="en-US" smtClean="0"/>
              <a:t>‹#›</a:t>
            </a:fld>
            <a:endParaRPr lang="en-US"/>
          </a:p>
        </p:txBody>
      </p:sp>
    </p:spTree>
    <p:extLst>
      <p:ext uri="{BB962C8B-B14F-4D97-AF65-F5344CB8AC3E}">
        <p14:creationId xmlns:p14="http://schemas.microsoft.com/office/powerpoint/2010/main" val="5246694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A6A95-4610-4B31-9A66-1413D801357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257DB5A-E705-416D-9457-6A116C81203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5B4794B-1C63-4A8C-B127-8E3D98B7E07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F25CE9F-35E0-4255-8951-C298A46D477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4E6FFAC-26FC-4BF7-BE98-7A1763C0987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21B2ABB-30AC-4E78-9D85-665E0BB28DD1}"/>
              </a:ext>
            </a:extLst>
          </p:cNvPr>
          <p:cNvSpPr>
            <a:spLocks noGrp="1"/>
          </p:cNvSpPr>
          <p:nvPr>
            <p:ph type="dt" sz="half" idx="10"/>
          </p:nvPr>
        </p:nvSpPr>
        <p:spPr/>
        <p:txBody>
          <a:bodyPr/>
          <a:lstStyle/>
          <a:p>
            <a:fld id="{A3FAAF77-FDBC-4B11-B4EF-3237B102D673}" type="datetimeFigureOut">
              <a:rPr lang="en-US" smtClean="0"/>
              <a:t>8/30/2021</a:t>
            </a:fld>
            <a:endParaRPr lang="en-US"/>
          </a:p>
        </p:txBody>
      </p:sp>
      <p:sp>
        <p:nvSpPr>
          <p:cNvPr id="8" name="Footer Placeholder 7">
            <a:extLst>
              <a:ext uri="{FF2B5EF4-FFF2-40B4-BE49-F238E27FC236}">
                <a16:creationId xmlns:a16="http://schemas.microsoft.com/office/drawing/2014/main" id="{11C2FD90-402F-4048-9835-E2BD8DE426D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8FB10AC-EFA9-4C06-A5FE-BFC6B77F4E43}"/>
              </a:ext>
            </a:extLst>
          </p:cNvPr>
          <p:cNvSpPr>
            <a:spLocks noGrp="1"/>
          </p:cNvSpPr>
          <p:nvPr>
            <p:ph type="sldNum" sz="quarter" idx="12"/>
          </p:nvPr>
        </p:nvSpPr>
        <p:spPr/>
        <p:txBody>
          <a:bodyPr/>
          <a:lstStyle/>
          <a:p>
            <a:fld id="{F58ED673-9852-4872-AB9C-83BE503BC60F}" type="slidenum">
              <a:rPr lang="en-US" smtClean="0"/>
              <a:t>‹#›</a:t>
            </a:fld>
            <a:endParaRPr lang="en-US"/>
          </a:p>
        </p:txBody>
      </p:sp>
    </p:spTree>
    <p:extLst>
      <p:ext uri="{BB962C8B-B14F-4D97-AF65-F5344CB8AC3E}">
        <p14:creationId xmlns:p14="http://schemas.microsoft.com/office/powerpoint/2010/main" val="36221436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6A9707-42AB-464A-918B-A2D225204FE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04392F5-FD78-4FA7-9C37-F843CD1C1653}"/>
              </a:ext>
            </a:extLst>
          </p:cNvPr>
          <p:cNvSpPr>
            <a:spLocks noGrp="1"/>
          </p:cNvSpPr>
          <p:nvPr>
            <p:ph type="dt" sz="half" idx="10"/>
          </p:nvPr>
        </p:nvSpPr>
        <p:spPr/>
        <p:txBody>
          <a:bodyPr/>
          <a:lstStyle/>
          <a:p>
            <a:fld id="{A3FAAF77-FDBC-4B11-B4EF-3237B102D673}" type="datetimeFigureOut">
              <a:rPr lang="en-US" smtClean="0"/>
              <a:t>8/30/2021</a:t>
            </a:fld>
            <a:endParaRPr lang="en-US"/>
          </a:p>
        </p:txBody>
      </p:sp>
      <p:sp>
        <p:nvSpPr>
          <p:cNvPr id="4" name="Footer Placeholder 3">
            <a:extLst>
              <a:ext uri="{FF2B5EF4-FFF2-40B4-BE49-F238E27FC236}">
                <a16:creationId xmlns:a16="http://schemas.microsoft.com/office/drawing/2014/main" id="{33CEE9A5-31C9-4ABA-92A2-877FD1E72A4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3DA40EF-D689-4B64-B078-02DE04F5E59C}"/>
              </a:ext>
            </a:extLst>
          </p:cNvPr>
          <p:cNvSpPr>
            <a:spLocks noGrp="1"/>
          </p:cNvSpPr>
          <p:nvPr>
            <p:ph type="sldNum" sz="quarter" idx="12"/>
          </p:nvPr>
        </p:nvSpPr>
        <p:spPr/>
        <p:txBody>
          <a:bodyPr/>
          <a:lstStyle/>
          <a:p>
            <a:fld id="{F58ED673-9852-4872-AB9C-83BE503BC60F}" type="slidenum">
              <a:rPr lang="en-US" smtClean="0"/>
              <a:t>‹#›</a:t>
            </a:fld>
            <a:endParaRPr lang="en-US"/>
          </a:p>
        </p:txBody>
      </p:sp>
    </p:spTree>
    <p:extLst>
      <p:ext uri="{BB962C8B-B14F-4D97-AF65-F5344CB8AC3E}">
        <p14:creationId xmlns:p14="http://schemas.microsoft.com/office/powerpoint/2010/main" val="15977796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4FA9EE4-3C8D-4508-9ADA-A582D7FB8020}"/>
              </a:ext>
            </a:extLst>
          </p:cNvPr>
          <p:cNvSpPr>
            <a:spLocks noGrp="1"/>
          </p:cNvSpPr>
          <p:nvPr>
            <p:ph type="dt" sz="half" idx="10"/>
          </p:nvPr>
        </p:nvSpPr>
        <p:spPr/>
        <p:txBody>
          <a:bodyPr/>
          <a:lstStyle/>
          <a:p>
            <a:fld id="{A3FAAF77-FDBC-4B11-B4EF-3237B102D673}" type="datetimeFigureOut">
              <a:rPr lang="en-US" smtClean="0"/>
              <a:t>8/30/2021</a:t>
            </a:fld>
            <a:endParaRPr lang="en-US"/>
          </a:p>
        </p:txBody>
      </p:sp>
      <p:sp>
        <p:nvSpPr>
          <p:cNvPr id="3" name="Footer Placeholder 2">
            <a:extLst>
              <a:ext uri="{FF2B5EF4-FFF2-40B4-BE49-F238E27FC236}">
                <a16:creationId xmlns:a16="http://schemas.microsoft.com/office/drawing/2014/main" id="{F9921014-A2A1-46CF-A36B-BE59FB03123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B0D4B18-B181-4D48-B3C7-9C1C0C0B8439}"/>
              </a:ext>
            </a:extLst>
          </p:cNvPr>
          <p:cNvSpPr>
            <a:spLocks noGrp="1"/>
          </p:cNvSpPr>
          <p:nvPr>
            <p:ph type="sldNum" sz="quarter" idx="12"/>
          </p:nvPr>
        </p:nvSpPr>
        <p:spPr/>
        <p:txBody>
          <a:bodyPr/>
          <a:lstStyle/>
          <a:p>
            <a:fld id="{F58ED673-9852-4872-AB9C-83BE503BC60F}" type="slidenum">
              <a:rPr lang="en-US" smtClean="0"/>
              <a:t>‹#›</a:t>
            </a:fld>
            <a:endParaRPr lang="en-US"/>
          </a:p>
        </p:txBody>
      </p:sp>
    </p:spTree>
    <p:extLst>
      <p:ext uri="{BB962C8B-B14F-4D97-AF65-F5344CB8AC3E}">
        <p14:creationId xmlns:p14="http://schemas.microsoft.com/office/powerpoint/2010/main" val="9194822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EC59E-BFC5-4DBF-B104-34C31B85020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FC83D4F-29AA-43AD-A440-D11D0067D81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FAE7C90-EF10-493D-9F7B-3415E34CE1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BDB19A-BF48-4268-AF2B-AFD69C062FDE}"/>
              </a:ext>
            </a:extLst>
          </p:cNvPr>
          <p:cNvSpPr>
            <a:spLocks noGrp="1"/>
          </p:cNvSpPr>
          <p:nvPr>
            <p:ph type="dt" sz="half" idx="10"/>
          </p:nvPr>
        </p:nvSpPr>
        <p:spPr/>
        <p:txBody>
          <a:bodyPr/>
          <a:lstStyle/>
          <a:p>
            <a:fld id="{A3FAAF77-FDBC-4B11-B4EF-3237B102D673}" type="datetimeFigureOut">
              <a:rPr lang="en-US" smtClean="0"/>
              <a:t>8/30/2021</a:t>
            </a:fld>
            <a:endParaRPr lang="en-US"/>
          </a:p>
        </p:txBody>
      </p:sp>
      <p:sp>
        <p:nvSpPr>
          <p:cNvPr id="6" name="Footer Placeholder 5">
            <a:extLst>
              <a:ext uri="{FF2B5EF4-FFF2-40B4-BE49-F238E27FC236}">
                <a16:creationId xmlns:a16="http://schemas.microsoft.com/office/drawing/2014/main" id="{BDED23A3-5796-4364-9B58-6634E8AC68B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53B2A52-93D7-4732-94C2-4397417507AD}"/>
              </a:ext>
            </a:extLst>
          </p:cNvPr>
          <p:cNvSpPr>
            <a:spLocks noGrp="1"/>
          </p:cNvSpPr>
          <p:nvPr>
            <p:ph type="sldNum" sz="quarter" idx="12"/>
          </p:nvPr>
        </p:nvSpPr>
        <p:spPr/>
        <p:txBody>
          <a:bodyPr/>
          <a:lstStyle/>
          <a:p>
            <a:fld id="{F58ED673-9852-4872-AB9C-83BE503BC60F}" type="slidenum">
              <a:rPr lang="en-US" smtClean="0"/>
              <a:t>‹#›</a:t>
            </a:fld>
            <a:endParaRPr lang="en-US"/>
          </a:p>
        </p:txBody>
      </p:sp>
    </p:spTree>
    <p:extLst>
      <p:ext uri="{BB962C8B-B14F-4D97-AF65-F5344CB8AC3E}">
        <p14:creationId xmlns:p14="http://schemas.microsoft.com/office/powerpoint/2010/main" val="14341097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8E0C3-6F1A-4D80-B656-0E5514EE64B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D8BBA3D-0096-4D3A-9C51-4D31767ACCC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E610341-8361-4153-8A27-89AA879077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7B9CD6F-40A0-4B5A-BC84-A3CAE80559DB}"/>
              </a:ext>
            </a:extLst>
          </p:cNvPr>
          <p:cNvSpPr>
            <a:spLocks noGrp="1"/>
          </p:cNvSpPr>
          <p:nvPr>
            <p:ph type="dt" sz="half" idx="10"/>
          </p:nvPr>
        </p:nvSpPr>
        <p:spPr/>
        <p:txBody>
          <a:bodyPr/>
          <a:lstStyle/>
          <a:p>
            <a:fld id="{A3FAAF77-FDBC-4B11-B4EF-3237B102D673}" type="datetimeFigureOut">
              <a:rPr lang="en-US" smtClean="0"/>
              <a:t>8/30/2021</a:t>
            </a:fld>
            <a:endParaRPr lang="en-US"/>
          </a:p>
        </p:txBody>
      </p:sp>
      <p:sp>
        <p:nvSpPr>
          <p:cNvPr id="6" name="Footer Placeholder 5">
            <a:extLst>
              <a:ext uri="{FF2B5EF4-FFF2-40B4-BE49-F238E27FC236}">
                <a16:creationId xmlns:a16="http://schemas.microsoft.com/office/drawing/2014/main" id="{437FDDC3-0352-4D72-BDBB-F1689700059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E39588F-1435-4D3A-A034-1B25DE2226AD}"/>
              </a:ext>
            </a:extLst>
          </p:cNvPr>
          <p:cNvSpPr>
            <a:spLocks noGrp="1"/>
          </p:cNvSpPr>
          <p:nvPr>
            <p:ph type="sldNum" sz="quarter" idx="12"/>
          </p:nvPr>
        </p:nvSpPr>
        <p:spPr/>
        <p:txBody>
          <a:bodyPr/>
          <a:lstStyle/>
          <a:p>
            <a:fld id="{F58ED673-9852-4872-AB9C-83BE503BC60F}" type="slidenum">
              <a:rPr lang="en-US" smtClean="0"/>
              <a:t>‹#›</a:t>
            </a:fld>
            <a:endParaRPr lang="en-US"/>
          </a:p>
        </p:txBody>
      </p:sp>
    </p:spTree>
    <p:extLst>
      <p:ext uri="{BB962C8B-B14F-4D97-AF65-F5344CB8AC3E}">
        <p14:creationId xmlns:p14="http://schemas.microsoft.com/office/powerpoint/2010/main" val="20301702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527805A-5FB3-4B22-B4E5-F0717ABE0FA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BCB4259-8C95-4DA3-AF7D-09DF2ADF111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866CAF-7200-4068-BC4A-76440DDCE2D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FAAF77-FDBC-4B11-B4EF-3237B102D673}" type="datetimeFigureOut">
              <a:rPr lang="en-US" smtClean="0"/>
              <a:t>8/30/2021</a:t>
            </a:fld>
            <a:endParaRPr lang="en-US"/>
          </a:p>
        </p:txBody>
      </p:sp>
      <p:sp>
        <p:nvSpPr>
          <p:cNvPr id="5" name="Footer Placeholder 4">
            <a:extLst>
              <a:ext uri="{FF2B5EF4-FFF2-40B4-BE49-F238E27FC236}">
                <a16:creationId xmlns:a16="http://schemas.microsoft.com/office/drawing/2014/main" id="{B861CD13-AE6F-4789-88C0-582FCB14F96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4EFE145-334B-4706-B999-3A15A4D2773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8ED673-9852-4872-AB9C-83BE503BC60F}" type="slidenum">
              <a:rPr lang="en-US" smtClean="0"/>
              <a:t>‹#›</a:t>
            </a:fld>
            <a:endParaRPr lang="en-US"/>
          </a:p>
        </p:txBody>
      </p:sp>
    </p:spTree>
    <p:extLst>
      <p:ext uri="{BB962C8B-B14F-4D97-AF65-F5344CB8AC3E}">
        <p14:creationId xmlns:p14="http://schemas.microsoft.com/office/powerpoint/2010/main" val="15763808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dirty="0"/>
              <a:pPr/>
              <a:t>8/30/2021</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1491244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D7A453D2-15D8-4403-815F-291FA16340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8161EA6B-09CA-445B-AB0D-8DF76FA92D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a:extLst>
              <a:ext uri="{FF2B5EF4-FFF2-40B4-BE49-F238E27FC236}">
                <a16:creationId xmlns:a16="http://schemas.microsoft.com/office/drawing/2014/main" id="{1EA1DAFF-CECA-492F-BFA1-22C64956B8D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075420"/>
            <a:ext cx="12048729" cy="4093306"/>
            <a:chOff x="1" y="2075420"/>
            <a:chExt cx="12048729" cy="4093306"/>
          </a:xfrm>
        </p:grpSpPr>
        <p:sp>
          <p:nvSpPr>
            <p:cNvPr id="31" name="Oval 30">
              <a:extLst>
                <a:ext uri="{FF2B5EF4-FFF2-40B4-BE49-F238E27FC236}">
                  <a16:creationId xmlns:a16="http://schemas.microsoft.com/office/drawing/2014/main" id="{5D3D3744-142C-4653-90AB-546FE6B849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7942191" y="2507571"/>
              <a:ext cx="3563871" cy="3563871"/>
            </a:xfrm>
            <a:prstGeom prst="ellipse">
              <a:avLst/>
            </a:prstGeom>
            <a:noFill/>
            <a:ln w="31750">
              <a:gradFill>
                <a:gsLst>
                  <a:gs pos="0">
                    <a:schemeClr val="tx2">
                      <a:lumMod val="60000"/>
                      <a:lumOff val="40000"/>
                      <a:alpha val="1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0BC69CAC-820B-41BA-BFCA-79B4557683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435065" y="4048931"/>
              <a:ext cx="1381607" cy="1381607"/>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3D205E7A-88AB-4C4B-B8D1-5A76AA878B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 y="2075420"/>
              <a:ext cx="3144364" cy="3144364"/>
            </a:xfrm>
            <a:prstGeom prst="ellipse">
              <a:avLst/>
            </a:prstGeom>
            <a:gradFill>
              <a:gsLst>
                <a:gs pos="0">
                  <a:schemeClr val="tx2">
                    <a:lumMod val="75000"/>
                    <a:alpha val="20000"/>
                  </a:schemeClr>
                </a:gs>
                <a:gs pos="100000">
                  <a:schemeClr val="tx2">
                    <a:lumMod val="5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0D4286E9-8501-4EBF-874C-74897B4B6F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2600000">
              <a:off x="10150845" y="4270841"/>
              <a:ext cx="1897885" cy="1897885"/>
            </a:xfrm>
            <a:prstGeom prst="ellipse">
              <a:avLst/>
            </a:prstGeom>
            <a:gradFill>
              <a:gsLst>
                <a:gs pos="0">
                  <a:schemeClr val="tx2">
                    <a:lumMod val="75000"/>
                    <a:alpha val="10000"/>
                  </a:schemeClr>
                </a:gs>
                <a:gs pos="100000">
                  <a:schemeClr val="tx2">
                    <a:lumMod val="7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45586ADC-910E-45C9-BAB4-CB0EFBEE5B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046780" y="3040492"/>
              <a:ext cx="2579322" cy="2579322"/>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DAB594C5-5BB0-49AE-8AAC-AE40A6F8A3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224640" y="3193975"/>
              <a:ext cx="2243193" cy="2243193"/>
            </a:xfrm>
            <a:prstGeom prst="ellipse">
              <a:avLst/>
            </a:prstGeom>
            <a:noFill/>
            <a:ln w="31750">
              <a:gradFill>
                <a:gsLst>
                  <a:gs pos="0">
                    <a:schemeClr val="tx2">
                      <a:lumMod val="60000"/>
                      <a:lumOff val="40000"/>
                      <a:alpha val="10000"/>
                    </a:schemeClr>
                  </a:gs>
                  <a:gs pos="100000">
                    <a:schemeClr val="tx2">
                      <a:lumMod val="50000"/>
                      <a:alpha val="1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Rectangle 37">
            <a:extLst>
              <a:ext uri="{FF2B5EF4-FFF2-40B4-BE49-F238E27FC236}">
                <a16:creationId xmlns:a16="http://schemas.microsoft.com/office/drawing/2014/main" id="{B8114C98-A349-4111-A123-E8EAB86ABE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438146" y="1042605"/>
            <a:ext cx="2796461" cy="711252"/>
          </a:xfrm>
          <a:prstGeom prst="rect">
            <a:avLst/>
          </a:prstGeom>
          <a:gradFill flip="none" rotWithShape="1">
            <a:gsLst>
              <a:gs pos="0">
                <a:schemeClr val="tx2">
                  <a:lumMod val="40000"/>
                  <a:lumOff val="60000"/>
                  <a:alpha val="0"/>
                </a:schemeClr>
              </a:gs>
              <a:gs pos="100000">
                <a:schemeClr val="tx2">
                  <a:lumMod val="75000"/>
                  <a:alpha val="1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670FB431-AE18-414D-92F4-1D12D199115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59539" y="317578"/>
            <a:ext cx="548640" cy="549007"/>
            <a:chOff x="7029447" y="3514725"/>
            <a:chExt cx="1285875" cy="549007"/>
          </a:xfrm>
        </p:grpSpPr>
        <p:cxnSp>
          <p:nvCxnSpPr>
            <p:cNvPr id="41" name="Straight Connector 40">
              <a:extLst>
                <a:ext uri="{FF2B5EF4-FFF2-40B4-BE49-F238E27FC236}">
                  <a16:creationId xmlns:a16="http://schemas.microsoft.com/office/drawing/2014/main" id="{24467063-D74E-4D42-8790-B9F6D69584B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A1D19BAC-1681-47BC-AAF5-92FAFFF6F4C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94347C2B-E846-452C-97AA-7E254FC1CE8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10EA2B35-7959-4C2A-84AA-FF5D94FEDE9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pic>
        <p:nvPicPr>
          <p:cNvPr id="10" name="Picture 9">
            <a:extLst>
              <a:ext uri="{FF2B5EF4-FFF2-40B4-BE49-F238E27FC236}">
                <a16:creationId xmlns:a16="http://schemas.microsoft.com/office/drawing/2014/main" id="{6C53A4D2-FBBD-4159-8D37-AD4FC2E7532F}"/>
              </a:ext>
            </a:extLst>
          </p:cNvPr>
          <p:cNvPicPr>
            <a:picLocks noChangeAspect="1"/>
          </p:cNvPicPr>
          <p:nvPr/>
        </p:nvPicPr>
        <p:blipFill rotWithShape="1">
          <a:blip r:embed="rId2"/>
          <a:srcRect t="6227" r="1" b="2697"/>
          <a:stretch/>
        </p:blipFill>
        <p:spPr>
          <a:xfrm>
            <a:off x="626590" y="317578"/>
            <a:ext cx="10851111" cy="3508437"/>
          </a:xfrm>
          <a:prstGeom prst="rect">
            <a:avLst/>
          </a:prstGeom>
        </p:spPr>
      </p:pic>
      <p:grpSp>
        <p:nvGrpSpPr>
          <p:cNvPr id="46" name="Group 45">
            <a:extLst>
              <a:ext uri="{FF2B5EF4-FFF2-40B4-BE49-F238E27FC236}">
                <a16:creationId xmlns:a16="http://schemas.microsoft.com/office/drawing/2014/main" id="{AF19A774-30A5-488B-9BAF-629C6440294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474192" y="482489"/>
            <a:ext cx="304800" cy="429768"/>
            <a:chOff x="215328" y="-46937"/>
            <a:chExt cx="304800" cy="2773841"/>
          </a:xfrm>
        </p:grpSpPr>
        <p:cxnSp>
          <p:nvCxnSpPr>
            <p:cNvPr id="47" name="Straight Connector 46">
              <a:extLst>
                <a:ext uri="{FF2B5EF4-FFF2-40B4-BE49-F238E27FC236}">
                  <a16:creationId xmlns:a16="http://schemas.microsoft.com/office/drawing/2014/main" id="{291EBF88-5B98-4258-A542-14C3AF2E522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3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FBC2D58-9E3C-490D-BD7A-61EF07EA79E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69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B6CF1BB4-1C1D-4EDE-BA26-0243FCF83BB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85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00C83729-E02F-4512-AFE7-F4792228BDA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201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52" name="Rectangle 51">
            <a:extLst>
              <a:ext uri="{FF2B5EF4-FFF2-40B4-BE49-F238E27FC236}">
                <a16:creationId xmlns:a16="http://schemas.microsoft.com/office/drawing/2014/main" id="{E2D3D3F2-ABBB-4453-B1C5-1BEBF7E4DD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6140785"/>
            <a:ext cx="6095997" cy="711252"/>
          </a:xfrm>
          <a:prstGeom prst="rect">
            <a:avLst/>
          </a:prstGeom>
          <a:gradFill flip="none" rotWithShape="1">
            <a:gsLst>
              <a:gs pos="10000">
                <a:schemeClr val="tx2">
                  <a:lumMod val="50000"/>
                  <a:alpha val="10000"/>
                </a:schemeClr>
              </a:gs>
              <a:gs pos="100000">
                <a:schemeClr val="tx2">
                  <a:lumMod val="60000"/>
                  <a:lumOff val="40000"/>
                  <a:alpha val="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8214E4A5-A0D2-42C4-8D14-D2A7E495F0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616345" y="5940560"/>
            <a:ext cx="1285875" cy="549007"/>
            <a:chOff x="7029447" y="3514725"/>
            <a:chExt cx="1285875" cy="549007"/>
          </a:xfrm>
        </p:grpSpPr>
        <p:cxnSp>
          <p:nvCxnSpPr>
            <p:cNvPr id="55" name="Straight Connector 54">
              <a:extLst>
                <a:ext uri="{FF2B5EF4-FFF2-40B4-BE49-F238E27FC236}">
                  <a16:creationId xmlns:a16="http://schemas.microsoft.com/office/drawing/2014/main" id="{7494D7A0-6B21-41E8-A7D3-0033BBB7915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E141D7D-32B0-448E-A666-EA8703AFCF2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8D87E268-6345-420F-8B97-B37ED04100E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35E1622E-7FA6-4760-A2BF-A8105EBF7BB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5" name="TextBox 4">
            <a:extLst>
              <a:ext uri="{FF2B5EF4-FFF2-40B4-BE49-F238E27FC236}">
                <a16:creationId xmlns:a16="http://schemas.microsoft.com/office/drawing/2014/main" id="{FE8E6BE2-1FCC-46D5-895E-82C56983B23F}"/>
              </a:ext>
            </a:extLst>
          </p:cNvPr>
          <p:cNvSpPr txBox="1"/>
          <p:nvPr/>
        </p:nvSpPr>
        <p:spPr>
          <a:xfrm>
            <a:off x="630936" y="4017269"/>
            <a:ext cx="5465060" cy="556307"/>
          </a:xfrm>
          <a:prstGeom prst="rect">
            <a:avLst/>
          </a:prstGeom>
          <a:noFill/>
        </p:spPr>
        <p:txBody>
          <a:bodyPr vert="horz" lIns="91440" tIns="45720" rIns="91440" bIns="45720" rtlCol="0" anchor="t">
            <a:normAutofit/>
          </a:bodyPr>
          <a:lstStyle/>
          <a:p>
            <a:pPr>
              <a:lnSpc>
                <a:spcPct val="90000"/>
              </a:lnSpc>
              <a:spcBef>
                <a:spcPct val="0"/>
              </a:spcBef>
              <a:spcAft>
                <a:spcPts val="600"/>
              </a:spcAft>
            </a:pPr>
            <a:r>
              <a:rPr lang="en-US" sz="2400" b="0" i="0" dirty="0">
                <a:solidFill>
                  <a:schemeClr val="bg1"/>
                </a:solidFill>
                <a:effectLst/>
                <a:latin typeface="+mj-lt"/>
                <a:ea typeface="+mj-ea"/>
                <a:cs typeface="+mj-cs"/>
              </a:rPr>
              <a:t>M1 U1 L02 Establish Reading Routines</a:t>
            </a:r>
          </a:p>
        </p:txBody>
      </p:sp>
      <p:sp>
        <p:nvSpPr>
          <p:cNvPr id="12" name="TextBox 11">
            <a:extLst>
              <a:ext uri="{FF2B5EF4-FFF2-40B4-BE49-F238E27FC236}">
                <a16:creationId xmlns:a16="http://schemas.microsoft.com/office/drawing/2014/main" id="{CE4CB7E1-D74C-4EBD-B96D-1C2EF6456465}"/>
              </a:ext>
            </a:extLst>
          </p:cNvPr>
          <p:cNvSpPr txBox="1"/>
          <p:nvPr/>
        </p:nvSpPr>
        <p:spPr>
          <a:xfrm>
            <a:off x="157843" y="4600129"/>
            <a:ext cx="11650336" cy="1609806"/>
          </a:xfrm>
          <a:prstGeom prst="rect">
            <a:avLst/>
          </a:prstGeom>
          <a:noFill/>
        </p:spPr>
        <p:txBody>
          <a:bodyPr vert="horz" lIns="91440" tIns="45720" rIns="91440" bIns="45720" rtlCol="0" anchor="t">
            <a:noAutofit/>
          </a:bodyPr>
          <a:lstStyle/>
          <a:p>
            <a:pPr indent="-228600" algn="ctr">
              <a:lnSpc>
                <a:spcPct val="90000"/>
              </a:lnSpc>
              <a:spcAft>
                <a:spcPts val="600"/>
              </a:spcAft>
              <a:buFont typeface="Arial" panose="020B0604020202020204" pitchFamily="34" charset="0"/>
              <a:buChar char="•"/>
            </a:pPr>
            <a:r>
              <a:rPr lang="en-US" sz="2800" b="1" i="0" dirty="0">
                <a:solidFill>
                  <a:schemeClr val="bg1"/>
                </a:solidFill>
                <a:effectLst/>
              </a:rPr>
              <a:t>I can find the gist of the chapter 1 excerpt of Summer of the Mariposas.</a:t>
            </a:r>
            <a:endParaRPr lang="en-US" sz="2800" b="0" i="0" dirty="0">
              <a:solidFill>
                <a:schemeClr val="bg1"/>
              </a:solidFill>
              <a:effectLst/>
            </a:endParaRPr>
          </a:p>
          <a:p>
            <a:pPr indent="-228600" algn="ctr">
              <a:lnSpc>
                <a:spcPct val="90000"/>
              </a:lnSpc>
              <a:spcAft>
                <a:spcPts val="600"/>
              </a:spcAft>
              <a:buFont typeface="Arial" panose="020B0604020202020204" pitchFamily="34" charset="0"/>
              <a:buChar char="•"/>
            </a:pPr>
            <a:r>
              <a:rPr lang="en-US" sz="2800" b="1" i="0" dirty="0">
                <a:solidFill>
                  <a:schemeClr val="bg1"/>
                </a:solidFill>
                <a:effectLst/>
              </a:rPr>
              <a:t>I can determine the difference between academic and domain-specific vocabulary.</a:t>
            </a:r>
            <a:endParaRPr lang="en-US" sz="2800" b="0" i="0" dirty="0">
              <a:solidFill>
                <a:schemeClr val="bg1"/>
              </a:solidFill>
              <a:effectLst/>
            </a:endParaRPr>
          </a:p>
          <a:p>
            <a:pPr algn="ctr">
              <a:lnSpc>
                <a:spcPct val="90000"/>
              </a:lnSpc>
              <a:spcAft>
                <a:spcPts val="600"/>
              </a:spcAft>
            </a:pPr>
            <a:r>
              <a:rPr lang="en-US" b="0" i="0" dirty="0">
                <a:solidFill>
                  <a:schemeClr val="bg1"/>
                </a:solidFill>
                <a:effectLst/>
              </a:rPr>
              <a:t>(Craft &amp; Structure </a:t>
            </a:r>
            <a:r>
              <a:rPr lang="en-US" b="0" i="0" dirty="0" err="1">
                <a:solidFill>
                  <a:schemeClr val="bg1"/>
                </a:solidFill>
                <a:effectLst/>
              </a:rPr>
              <a:t>LTa</a:t>
            </a:r>
            <a:r>
              <a:rPr lang="en-US" b="0" i="0" dirty="0">
                <a:solidFill>
                  <a:schemeClr val="bg1"/>
                </a:solidFill>
                <a:effectLst/>
              </a:rPr>
              <a:t>) </a:t>
            </a:r>
          </a:p>
        </p:txBody>
      </p:sp>
    </p:spTree>
    <p:extLst>
      <p:ext uri="{BB962C8B-B14F-4D97-AF65-F5344CB8AC3E}">
        <p14:creationId xmlns:p14="http://schemas.microsoft.com/office/powerpoint/2010/main" val="7195874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4426AB7-D619-4515-962A-BC83909EC0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E47DF98-723F-4AAC-ABCF-CACBC438F7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3840" y="256540"/>
            <a:ext cx="11704320" cy="6365239"/>
          </a:xfrm>
          <a:prstGeom prst="rect">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sp>
      <p:cxnSp>
        <p:nvCxnSpPr>
          <p:cNvPr id="13" name="Straight Connector 12">
            <a:extLst>
              <a:ext uri="{FF2B5EF4-FFF2-40B4-BE49-F238E27FC236}">
                <a16:creationId xmlns:a16="http://schemas.microsoft.com/office/drawing/2014/main" id="{EA29FC7C-9308-4FDE-8DCA-405668055B0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895600" y="5768204"/>
            <a:ext cx="64008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55C43F3F-A6F2-4986-87BB-A206E1D506D4}"/>
              </a:ext>
            </a:extLst>
          </p:cNvPr>
          <p:cNvSpPr>
            <a:spLocks noGrp="1"/>
          </p:cNvSpPr>
          <p:nvPr>
            <p:ph type="title"/>
          </p:nvPr>
        </p:nvSpPr>
        <p:spPr>
          <a:xfrm>
            <a:off x="1109980" y="4277356"/>
            <a:ext cx="9966960" cy="1560320"/>
          </a:xfrm>
        </p:spPr>
        <p:txBody>
          <a:bodyPr vert="horz" lIns="91440" tIns="45720" rIns="91440" bIns="45720" rtlCol="0" anchor="b">
            <a:normAutofit/>
          </a:bodyPr>
          <a:lstStyle/>
          <a:p>
            <a:pPr algn="ctr"/>
            <a:r>
              <a:rPr lang="en-US" sz="2800" b="0" i="0" dirty="0">
                <a:solidFill>
                  <a:srgbClr val="000000"/>
                </a:solidFill>
                <a:effectLst/>
                <a:latin typeface="Lato Extended"/>
              </a:rPr>
              <a:t>What do you think the butterflies will symbolize in this text?</a:t>
            </a:r>
            <a:br>
              <a:rPr lang="en-US" sz="2800" b="0" i="0" dirty="0">
                <a:solidFill>
                  <a:srgbClr val="000000"/>
                </a:solidFill>
                <a:effectLst/>
                <a:latin typeface="Lato Extended"/>
              </a:rPr>
            </a:br>
            <a:endParaRPr lang="en-US" sz="5800" dirty="0">
              <a:solidFill>
                <a:schemeClr val="accent1"/>
              </a:solidFill>
            </a:endParaRPr>
          </a:p>
        </p:txBody>
      </p:sp>
      <p:pic>
        <p:nvPicPr>
          <p:cNvPr id="4" name="Content Placeholder 3" descr="Graphical user interface, text&#10;&#10;Description automatically generated">
            <a:extLst>
              <a:ext uri="{FF2B5EF4-FFF2-40B4-BE49-F238E27FC236}">
                <a16:creationId xmlns:a16="http://schemas.microsoft.com/office/drawing/2014/main" id="{35B58B19-DCBD-454D-BAC2-80794E72C191}"/>
              </a:ext>
            </a:extLst>
          </p:cNvPr>
          <p:cNvPicPr>
            <a:picLocks noGrp="1" noChangeAspect="1"/>
          </p:cNvPicPr>
          <p:nvPr>
            <p:ph idx="1"/>
          </p:nvPr>
        </p:nvPicPr>
        <p:blipFill rotWithShape="1">
          <a:blip r:embed="rId2"/>
          <a:srcRect r="2833" b="-1"/>
          <a:stretch/>
        </p:blipFill>
        <p:spPr>
          <a:xfrm>
            <a:off x="243840" y="256540"/>
            <a:ext cx="11704320" cy="3764276"/>
          </a:xfrm>
          <a:prstGeom prst="rect">
            <a:avLst/>
          </a:prstGeom>
        </p:spPr>
      </p:pic>
    </p:spTree>
    <p:extLst>
      <p:ext uri="{BB962C8B-B14F-4D97-AF65-F5344CB8AC3E}">
        <p14:creationId xmlns:p14="http://schemas.microsoft.com/office/powerpoint/2010/main" val="25996259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7BE69D7-CE61-4F08-849B-865475DCE85E}"/>
              </a:ext>
            </a:extLst>
          </p:cNvPr>
          <p:cNvSpPr>
            <a:spLocks noGrp="1"/>
          </p:cNvSpPr>
          <p:nvPr>
            <p:ph type="title"/>
          </p:nvPr>
        </p:nvSpPr>
        <p:spPr>
          <a:xfrm>
            <a:off x="838200" y="585216"/>
            <a:ext cx="10515600" cy="1325563"/>
          </a:xfrm>
        </p:spPr>
        <p:txBody>
          <a:bodyPr>
            <a:normAutofit/>
          </a:bodyPr>
          <a:lstStyle/>
          <a:p>
            <a:r>
              <a:rPr lang="en-US" b="0" i="0" dirty="0">
                <a:solidFill>
                  <a:schemeClr val="bg1"/>
                </a:solidFill>
                <a:effectLst/>
                <a:latin typeface="Lato Extended"/>
              </a:rPr>
              <a:t>Gist of Chapter </a:t>
            </a:r>
            <a:r>
              <a:rPr lang="en-US" dirty="0">
                <a:solidFill>
                  <a:schemeClr val="bg1"/>
                </a:solidFill>
                <a:latin typeface="Lato Extended"/>
              </a:rPr>
              <a:t>1</a:t>
            </a:r>
            <a:br>
              <a:rPr lang="en-US" b="0" i="0" dirty="0">
                <a:solidFill>
                  <a:schemeClr val="bg1"/>
                </a:solidFill>
                <a:effectLst/>
                <a:latin typeface="Lato Extended"/>
              </a:rPr>
            </a:br>
            <a:endParaRPr lang="en-US" dirty="0">
              <a:solidFill>
                <a:schemeClr val="bg1"/>
              </a:solidFill>
            </a:endParaRPr>
          </a:p>
        </p:txBody>
      </p:sp>
      <p:pic>
        <p:nvPicPr>
          <p:cNvPr id="4" name="Picture 3">
            <a:extLst>
              <a:ext uri="{FF2B5EF4-FFF2-40B4-BE49-F238E27FC236}">
                <a16:creationId xmlns:a16="http://schemas.microsoft.com/office/drawing/2014/main" id="{389CA3E5-C5CB-46F8-9E2D-C868DF0A694A}"/>
              </a:ext>
            </a:extLst>
          </p:cNvPr>
          <p:cNvPicPr>
            <a:picLocks noChangeAspect="1"/>
          </p:cNvPicPr>
          <p:nvPr/>
        </p:nvPicPr>
        <p:blipFill rotWithShape="1">
          <a:blip r:embed="rId2"/>
          <a:srcRect l="1048" r="2690" b="3"/>
          <a:stretch/>
        </p:blipFill>
        <p:spPr>
          <a:xfrm>
            <a:off x="548639" y="2345038"/>
            <a:ext cx="7413529" cy="4351184"/>
          </a:xfrm>
          <a:prstGeom prst="rect">
            <a:avLst/>
          </a:prstGeom>
        </p:spPr>
      </p:pic>
      <p:sp>
        <p:nvSpPr>
          <p:cNvPr id="3" name="Content Placeholder 2">
            <a:extLst>
              <a:ext uri="{FF2B5EF4-FFF2-40B4-BE49-F238E27FC236}">
                <a16:creationId xmlns:a16="http://schemas.microsoft.com/office/drawing/2014/main" id="{0E1DD3FF-A2A1-4F81-8A65-69E5ED5C5972}"/>
              </a:ext>
            </a:extLst>
          </p:cNvPr>
          <p:cNvSpPr>
            <a:spLocks noGrp="1"/>
          </p:cNvSpPr>
          <p:nvPr>
            <p:ph idx="1"/>
          </p:nvPr>
        </p:nvSpPr>
        <p:spPr>
          <a:xfrm>
            <a:off x="8137691" y="2515437"/>
            <a:ext cx="3803904" cy="3660185"/>
          </a:xfrm>
        </p:spPr>
        <p:txBody>
          <a:bodyPr anchor="ctr">
            <a:normAutofit/>
          </a:bodyPr>
          <a:lstStyle/>
          <a:p>
            <a:r>
              <a:rPr lang="en-US" sz="2200" b="0" i="0" dirty="0">
                <a:effectLst/>
                <a:latin typeface="Lato Extended"/>
              </a:rPr>
              <a:t>Next you are going to listen to an excerpt of chapter 1.  What is the gist of the excerpt? Listen for the following domain-</a:t>
            </a:r>
            <a:r>
              <a:rPr lang="en-US" sz="2200" b="0" i="0" dirty="0" err="1">
                <a:effectLst/>
                <a:latin typeface="Lato Extended"/>
              </a:rPr>
              <a:t>spacific</a:t>
            </a:r>
            <a:r>
              <a:rPr lang="en-US" sz="2200" b="0" i="0" dirty="0">
                <a:effectLst/>
                <a:latin typeface="Lato Extended"/>
              </a:rPr>
              <a:t> vocabulary...</a:t>
            </a:r>
          </a:p>
          <a:p>
            <a:endParaRPr lang="en-US" sz="2200" dirty="0"/>
          </a:p>
        </p:txBody>
      </p:sp>
    </p:spTree>
    <p:extLst>
      <p:ext uri="{BB962C8B-B14F-4D97-AF65-F5344CB8AC3E}">
        <p14:creationId xmlns:p14="http://schemas.microsoft.com/office/powerpoint/2010/main" val="2234248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20">
            <a:extLst>
              <a:ext uri="{FF2B5EF4-FFF2-40B4-BE49-F238E27FC236}">
                <a16:creationId xmlns:a16="http://schemas.microsoft.com/office/drawing/2014/main" id="{879A26B8-6C4E-452B-ADD3-ED324A7AB7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2" name="Title 1">
            <a:extLst>
              <a:ext uri="{FF2B5EF4-FFF2-40B4-BE49-F238E27FC236}">
                <a16:creationId xmlns:a16="http://schemas.microsoft.com/office/drawing/2014/main" id="{922BBD4F-7B97-4051-9B5B-8BC64EFF8D06}"/>
              </a:ext>
            </a:extLst>
          </p:cNvPr>
          <p:cNvSpPr>
            <a:spLocks noGrp="1"/>
          </p:cNvSpPr>
          <p:nvPr>
            <p:ph type="title"/>
          </p:nvPr>
        </p:nvSpPr>
        <p:spPr>
          <a:xfrm>
            <a:off x="6341766" y="212201"/>
            <a:ext cx="5494533" cy="900087"/>
          </a:xfrm>
        </p:spPr>
        <p:txBody>
          <a:bodyPr>
            <a:normAutofit/>
          </a:bodyPr>
          <a:lstStyle/>
          <a:p>
            <a:r>
              <a:rPr lang="en-US" b="0" i="0" dirty="0">
                <a:solidFill>
                  <a:schemeClr val="tx2"/>
                </a:solidFill>
                <a:effectLst/>
                <a:latin typeface="Lato Extended"/>
              </a:rPr>
              <a:t>Summer of the mariposas</a:t>
            </a:r>
            <a:endParaRPr lang="en-US" dirty="0">
              <a:solidFill>
                <a:schemeClr val="tx2"/>
              </a:solidFill>
            </a:endParaRPr>
          </a:p>
        </p:txBody>
      </p:sp>
      <p:sp>
        <p:nvSpPr>
          <p:cNvPr id="39" name="Rectangle 22">
            <a:extLst>
              <a:ext uri="{FF2B5EF4-FFF2-40B4-BE49-F238E27FC236}">
                <a16:creationId xmlns:a16="http://schemas.microsoft.com/office/drawing/2014/main" id="{D03E4FEE-2E6A-44AB-B6BA-C1AD0CD6D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560581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40" name="Rectangle 24">
            <a:extLst>
              <a:ext uri="{FF2B5EF4-FFF2-40B4-BE49-F238E27FC236}">
                <a16:creationId xmlns:a16="http://schemas.microsoft.com/office/drawing/2014/main" id="{0817EB59-13B3-43DA-9B91-A7CC174A60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44318" y="457200"/>
            <a:ext cx="5600007"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41" name="Rectangle 26">
            <a:extLst>
              <a:ext uri="{FF2B5EF4-FFF2-40B4-BE49-F238E27FC236}">
                <a16:creationId xmlns:a16="http://schemas.microsoft.com/office/drawing/2014/main" id="{9B4167E1-E2B0-4192-8DA2-6967DDFF87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2377" y="614407"/>
            <a:ext cx="5609967" cy="561177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pic>
        <p:nvPicPr>
          <p:cNvPr id="6" name="Picture 5">
            <a:extLst>
              <a:ext uri="{FF2B5EF4-FFF2-40B4-BE49-F238E27FC236}">
                <a16:creationId xmlns:a16="http://schemas.microsoft.com/office/drawing/2014/main" id="{4B52BEAB-52A5-449C-8019-64C0B2FA9C46}"/>
              </a:ext>
            </a:extLst>
          </p:cNvPr>
          <p:cNvPicPr>
            <a:picLocks noChangeAspect="1"/>
          </p:cNvPicPr>
          <p:nvPr/>
        </p:nvPicPr>
        <p:blipFill rotWithShape="1">
          <a:blip r:embed="rId2"/>
          <a:srcRect l="7205" r="1903"/>
          <a:stretch/>
        </p:blipFill>
        <p:spPr>
          <a:xfrm>
            <a:off x="1758928" y="1086266"/>
            <a:ext cx="2976863" cy="4668054"/>
          </a:xfrm>
          <a:prstGeom prst="rect">
            <a:avLst/>
          </a:prstGeom>
        </p:spPr>
      </p:pic>
      <p:sp>
        <p:nvSpPr>
          <p:cNvPr id="11" name="TextBox 10">
            <a:extLst>
              <a:ext uri="{FF2B5EF4-FFF2-40B4-BE49-F238E27FC236}">
                <a16:creationId xmlns:a16="http://schemas.microsoft.com/office/drawing/2014/main" id="{B53E10BB-8556-4820-843E-798DAFB4C537}"/>
              </a:ext>
            </a:extLst>
          </p:cNvPr>
          <p:cNvSpPr txBox="1"/>
          <p:nvPr/>
        </p:nvSpPr>
        <p:spPr>
          <a:xfrm>
            <a:off x="6249792" y="1092462"/>
            <a:ext cx="5609967" cy="209288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36FA1"/>
                </a:solidFill>
                <a:effectLst/>
                <a:uLnTx/>
                <a:uFillTx/>
                <a:latin typeface="Lato Extended"/>
                <a:ea typeface="+mn-ea"/>
                <a:cs typeface="+mn-cs"/>
              </a:rPr>
              <a:t>Prologue - Synopsis</a:t>
            </a:r>
            <a:endParaRPr kumimoji="0" lang="en-US" sz="1800" b="0" i="0" u="none" strike="noStrike" kern="1200" cap="none" spc="0" normalizeH="0" baseline="0" noProof="0" dirty="0">
              <a:ln>
                <a:noFill/>
              </a:ln>
              <a:solidFill>
                <a:srgbClr val="2D3B45"/>
              </a:solidFill>
              <a:effectLst/>
              <a:uLnTx/>
              <a:uFillTx/>
              <a:latin typeface="Lato Extended"/>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2D3B45"/>
                </a:solidFill>
                <a:effectLst/>
                <a:uLnTx/>
                <a:uFillTx/>
                <a:latin typeface="Lato Extended"/>
                <a:ea typeface="+mn-ea"/>
                <a:cs typeface="+mn-cs"/>
              </a:rPr>
              <a:t>A yearlong drought ended and with the rains came swarms of American Snout butterflies.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2D3B45"/>
                </a:solidFill>
                <a:effectLst/>
                <a:uLnTx/>
                <a:uFillTx/>
                <a:latin typeface="Lato Extended"/>
                <a:ea typeface="+mn-ea"/>
                <a:cs typeface="+mn-cs"/>
              </a:rPr>
              <a:t>The reader is introduced to the five Garza girls.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2D3B45"/>
                </a:solidFill>
                <a:effectLst/>
                <a:uLnTx/>
                <a:uFillTx/>
                <a:latin typeface="Lato Extended"/>
                <a:ea typeface="+mn-ea"/>
                <a:cs typeface="+mn-cs"/>
              </a:rPr>
              <a:t>Papa has been gone for a year, and Mama started a job.</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2D3B45"/>
                </a:solidFill>
                <a:effectLst/>
                <a:uLnTx/>
                <a:uFillTx/>
                <a:latin typeface="Lato Extended"/>
                <a:ea typeface="+mn-ea"/>
                <a:cs typeface="+mn-cs"/>
              </a:rPr>
              <a:t>The sisters are wild and restless all summer.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2D3B45"/>
                </a:solidFill>
                <a:effectLst/>
                <a:uLnTx/>
                <a:uFillTx/>
                <a:latin typeface="Lato Extended"/>
                <a:ea typeface="+mn-ea"/>
                <a:cs typeface="+mn-cs"/>
              </a:rPr>
              <a:t>They find a swimming hole on the Rio Grande and visit it frequently.</a:t>
            </a:r>
          </a:p>
        </p:txBody>
      </p:sp>
      <p:sp>
        <p:nvSpPr>
          <p:cNvPr id="13" name="TextBox 12">
            <a:extLst>
              <a:ext uri="{FF2B5EF4-FFF2-40B4-BE49-F238E27FC236}">
                <a16:creationId xmlns:a16="http://schemas.microsoft.com/office/drawing/2014/main" id="{9CB32069-ACB0-4C25-9BF5-C761FA91F5E0}"/>
              </a:ext>
            </a:extLst>
          </p:cNvPr>
          <p:cNvSpPr txBox="1"/>
          <p:nvPr/>
        </p:nvSpPr>
        <p:spPr>
          <a:xfrm>
            <a:off x="6284469" y="3280774"/>
            <a:ext cx="5319701" cy="156966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236FA1"/>
                </a:solidFill>
                <a:effectLst/>
                <a:uLnTx/>
                <a:uFillTx/>
                <a:latin typeface="Lato Extended"/>
                <a:ea typeface="+mn-ea"/>
                <a:cs typeface="+mn-cs"/>
              </a:rPr>
              <a:t>Chapter 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srgbClr val="2D3B45"/>
                </a:solidFill>
                <a:latin typeface="Lato Extended"/>
              </a:rPr>
              <a:t>Please follow along in your text as we read chapter 1 of </a:t>
            </a:r>
            <a:r>
              <a:rPr lang="en-US" sz="2400" i="1" dirty="0">
                <a:solidFill>
                  <a:srgbClr val="2D3B45"/>
                </a:solidFill>
                <a:latin typeface="Lato Extended"/>
              </a:rPr>
              <a:t>Summer of the Mariposas.</a:t>
            </a:r>
            <a:endParaRPr kumimoji="0" lang="en-US" sz="2400" b="0" i="1" u="none" strike="noStrike" kern="1200" cap="none" spc="0" normalizeH="0" baseline="0" noProof="0" dirty="0">
              <a:ln>
                <a:noFill/>
              </a:ln>
              <a:solidFill>
                <a:srgbClr val="2D3B45"/>
              </a:solidFill>
              <a:effectLst/>
              <a:uLnTx/>
              <a:uFillTx/>
              <a:latin typeface="Lato Extended"/>
              <a:ea typeface="+mn-ea"/>
              <a:cs typeface="+mn-cs"/>
            </a:endParaRPr>
          </a:p>
        </p:txBody>
      </p:sp>
      <p:sp>
        <p:nvSpPr>
          <p:cNvPr id="15" name="TextBox 14">
            <a:extLst>
              <a:ext uri="{FF2B5EF4-FFF2-40B4-BE49-F238E27FC236}">
                <a16:creationId xmlns:a16="http://schemas.microsoft.com/office/drawing/2014/main" id="{877B75D9-2B49-47E8-BC3B-C7A12448FDD3}"/>
              </a:ext>
            </a:extLst>
          </p:cNvPr>
          <p:cNvSpPr txBox="1"/>
          <p:nvPr/>
        </p:nvSpPr>
        <p:spPr>
          <a:xfrm>
            <a:off x="6096000" y="4967820"/>
            <a:ext cx="6096000" cy="1089529"/>
          </a:xfrm>
          <a:prstGeom prst="rect">
            <a:avLst/>
          </a:prstGeom>
          <a:noFill/>
        </p:spPr>
        <p:txBody>
          <a:bodyPr wrap="square">
            <a:spAutoFit/>
          </a:bodyPr>
          <a:lstStyle/>
          <a:p>
            <a:pPr algn="ctr">
              <a:lnSpc>
                <a:spcPct val="90000"/>
              </a:lnSpc>
              <a:spcAft>
                <a:spcPts val="600"/>
              </a:spcAft>
            </a:pPr>
            <a:r>
              <a:rPr lang="en-US" sz="2400" b="1" i="0" dirty="0">
                <a:solidFill>
                  <a:schemeClr val="accent1"/>
                </a:solidFill>
                <a:effectLst/>
              </a:rPr>
              <a:t>Learning Target:  I can find the gist of the chapter 1 excerpt of Summer of the Mariposas.</a:t>
            </a:r>
            <a:endParaRPr lang="en-US" sz="2400" b="0" i="0" dirty="0">
              <a:solidFill>
                <a:schemeClr val="accent1"/>
              </a:solidFill>
              <a:effectLst/>
            </a:endParaRPr>
          </a:p>
        </p:txBody>
      </p:sp>
    </p:spTree>
    <p:extLst>
      <p:ext uri="{BB962C8B-B14F-4D97-AF65-F5344CB8AC3E}">
        <p14:creationId xmlns:p14="http://schemas.microsoft.com/office/powerpoint/2010/main" val="24743154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295AB04-4263-41E5-975F-FF7330707A11}"/>
              </a:ext>
            </a:extLst>
          </p:cNvPr>
          <p:cNvPicPr>
            <a:picLocks noChangeAspect="1"/>
          </p:cNvPicPr>
          <p:nvPr/>
        </p:nvPicPr>
        <p:blipFill>
          <a:blip r:embed="rId2"/>
          <a:stretch>
            <a:fillRect/>
          </a:stretch>
        </p:blipFill>
        <p:spPr>
          <a:xfrm>
            <a:off x="353420" y="334512"/>
            <a:ext cx="4213137" cy="1504692"/>
          </a:xfrm>
          <a:prstGeom prst="rect">
            <a:avLst/>
          </a:prstGeom>
        </p:spPr>
      </p:pic>
      <p:sp>
        <p:nvSpPr>
          <p:cNvPr id="6" name="TextBox 5">
            <a:extLst>
              <a:ext uri="{FF2B5EF4-FFF2-40B4-BE49-F238E27FC236}">
                <a16:creationId xmlns:a16="http://schemas.microsoft.com/office/drawing/2014/main" id="{29297263-499B-467B-8A98-BADD111318EA}"/>
              </a:ext>
            </a:extLst>
          </p:cNvPr>
          <p:cNvSpPr txBox="1"/>
          <p:nvPr/>
        </p:nvSpPr>
        <p:spPr>
          <a:xfrm>
            <a:off x="5481527" y="251350"/>
            <a:ext cx="6097136" cy="1200329"/>
          </a:xfrm>
          <a:prstGeom prst="rect">
            <a:avLst/>
          </a:prstGeom>
          <a:noFill/>
        </p:spPr>
        <p:txBody>
          <a:bodyPr wrap="square">
            <a:spAutoFit/>
          </a:bodyPr>
          <a:lstStyle/>
          <a:p>
            <a:pPr algn="ctr"/>
            <a:r>
              <a:rPr lang="en-US" sz="2400" b="1" i="0" dirty="0">
                <a:solidFill>
                  <a:srgbClr val="2D3B45"/>
                </a:solidFill>
                <a:effectLst/>
                <a:latin typeface="Lato Extended"/>
              </a:rPr>
              <a:t>Let's refer to out Learning Target:</a:t>
            </a:r>
            <a:endParaRPr lang="en-US" sz="2400" b="0" i="0" dirty="0">
              <a:solidFill>
                <a:srgbClr val="2D3B45"/>
              </a:solidFill>
              <a:effectLst/>
              <a:latin typeface="Lato Extended"/>
            </a:endParaRPr>
          </a:p>
          <a:p>
            <a:pPr algn="ctr"/>
            <a:r>
              <a:rPr lang="en-US" sz="2400" b="0" i="0" dirty="0">
                <a:solidFill>
                  <a:srgbClr val="2D3B45"/>
                </a:solidFill>
                <a:effectLst/>
                <a:latin typeface="Lato Extended"/>
              </a:rPr>
              <a:t>I can find the gist of the chapter 1 excerpt of </a:t>
            </a:r>
            <a:r>
              <a:rPr lang="en-US" sz="2400" b="0" i="1" dirty="0">
                <a:solidFill>
                  <a:srgbClr val="2D3B45"/>
                </a:solidFill>
                <a:effectLst/>
                <a:latin typeface="Lato Extended"/>
              </a:rPr>
              <a:t>Summer of the Mariposas</a:t>
            </a:r>
            <a:r>
              <a:rPr lang="en-US" sz="2400" b="0" i="0" dirty="0">
                <a:solidFill>
                  <a:srgbClr val="2D3B45"/>
                </a:solidFill>
                <a:effectLst/>
                <a:latin typeface="Lato Extended"/>
              </a:rPr>
              <a:t>. </a:t>
            </a:r>
          </a:p>
        </p:txBody>
      </p:sp>
      <p:sp>
        <p:nvSpPr>
          <p:cNvPr id="8" name="TextBox 7">
            <a:extLst>
              <a:ext uri="{FF2B5EF4-FFF2-40B4-BE49-F238E27FC236}">
                <a16:creationId xmlns:a16="http://schemas.microsoft.com/office/drawing/2014/main" id="{3C8732C4-3408-4B9A-B09D-9A34F7807CB7}"/>
              </a:ext>
            </a:extLst>
          </p:cNvPr>
          <p:cNvSpPr txBox="1"/>
          <p:nvPr/>
        </p:nvSpPr>
        <p:spPr>
          <a:xfrm>
            <a:off x="301896" y="2587625"/>
            <a:ext cx="7601134" cy="2092881"/>
          </a:xfrm>
          <a:prstGeom prst="rect">
            <a:avLst/>
          </a:prstGeom>
          <a:noFill/>
        </p:spPr>
        <p:txBody>
          <a:bodyPr wrap="square">
            <a:spAutoFit/>
          </a:bodyPr>
          <a:lstStyle/>
          <a:p>
            <a:pPr algn="l"/>
            <a:r>
              <a:rPr lang="en-US" b="1" i="0" dirty="0">
                <a:solidFill>
                  <a:srgbClr val="2D3B45"/>
                </a:solidFill>
                <a:effectLst/>
                <a:latin typeface="Lato Extended"/>
              </a:rPr>
              <a:t>Synopsis: Summer of the Mariposas Prologue and Chapter 1</a:t>
            </a:r>
            <a:endParaRPr lang="en-US" b="0" i="0" dirty="0">
              <a:solidFill>
                <a:srgbClr val="2D3B45"/>
              </a:solidFill>
              <a:effectLst/>
              <a:latin typeface="Lato Extended"/>
            </a:endParaRPr>
          </a:p>
          <a:p>
            <a:pPr algn="l"/>
            <a:r>
              <a:rPr lang="en-US" sz="1600" b="1" i="0" dirty="0">
                <a:solidFill>
                  <a:srgbClr val="236FA1"/>
                </a:solidFill>
                <a:effectLst/>
                <a:latin typeface="Lato Extended"/>
              </a:rPr>
              <a:t>Chapter 1</a:t>
            </a:r>
            <a:endParaRPr lang="en-US" sz="1600" b="0" i="0" dirty="0">
              <a:solidFill>
                <a:srgbClr val="2D3B45"/>
              </a:solidFill>
              <a:effectLst/>
              <a:latin typeface="Lato Extended"/>
            </a:endParaRPr>
          </a:p>
          <a:p>
            <a:pPr algn="l">
              <a:buFont typeface="Arial" panose="020B0604020202020204" pitchFamily="34" charset="0"/>
              <a:buChar char="•"/>
            </a:pPr>
            <a:r>
              <a:rPr lang="en-US" sz="1600" b="0" i="0" dirty="0">
                <a:solidFill>
                  <a:srgbClr val="2D3B45"/>
                </a:solidFill>
                <a:effectLst/>
                <a:latin typeface="Lato Extended"/>
              </a:rPr>
              <a:t>The sisters find a drowned man's body in the river.</a:t>
            </a:r>
          </a:p>
          <a:p>
            <a:pPr algn="l">
              <a:buFont typeface="Arial" panose="020B0604020202020204" pitchFamily="34" charset="0"/>
              <a:buChar char="•"/>
            </a:pPr>
            <a:r>
              <a:rPr lang="en-US" sz="1600" b="0" i="0" dirty="0">
                <a:solidFill>
                  <a:srgbClr val="2D3B45"/>
                </a:solidFill>
                <a:effectLst/>
                <a:latin typeface="Lato Extended"/>
              </a:rPr>
              <a:t>They argue about what to do with him.</a:t>
            </a:r>
          </a:p>
          <a:p>
            <a:pPr algn="l">
              <a:buFont typeface="Arial" panose="020B0604020202020204" pitchFamily="34" charset="0"/>
              <a:buChar char="•"/>
            </a:pPr>
            <a:r>
              <a:rPr lang="en-US" sz="1600" b="0" i="0" dirty="0">
                <a:solidFill>
                  <a:srgbClr val="2D3B45"/>
                </a:solidFill>
                <a:effectLst/>
                <a:latin typeface="Lato Extended"/>
              </a:rPr>
              <a:t>They consider going to the authorities , leaving him, taking him to his family, or moving him.</a:t>
            </a:r>
          </a:p>
          <a:p>
            <a:pPr algn="l">
              <a:buFont typeface="Arial" panose="020B0604020202020204" pitchFamily="34" charset="0"/>
              <a:buChar char="•"/>
            </a:pPr>
            <a:r>
              <a:rPr lang="en-US" sz="1600" b="0" i="0" dirty="0">
                <a:solidFill>
                  <a:srgbClr val="2D3B45"/>
                </a:solidFill>
                <a:effectLst/>
                <a:latin typeface="Lato Extended"/>
              </a:rPr>
              <a:t>They decide they need to return the drowned man's body to his family, but Odilia resists this plan.</a:t>
            </a:r>
          </a:p>
        </p:txBody>
      </p:sp>
      <p:sp>
        <p:nvSpPr>
          <p:cNvPr id="9" name="TextBox 8">
            <a:extLst>
              <a:ext uri="{FF2B5EF4-FFF2-40B4-BE49-F238E27FC236}">
                <a16:creationId xmlns:a16="http://schemas.microsoft.com/office/drawing/2014/main" id="{8E46F74B-B9AD-4050-ADA0-250C3DDC792F}"/>
              </a:ext>
            </a:extLst>
          </p:cNvPr>
          <p:cNvSpPr txBox="1"/>
          <p:nvPr/>
        </p:nvSpPr>
        <p:spPr>
          <a:xfrm>
            <a:off x="333720" y="1915885"/>
            <a:ext cx="11244943" cy="646331"/>
          </a:xfrm>
          <a:prstGeom prst="rect">
            <a:avLst/>
          </a:prstGeom>
          <a:noFill/>
        </p:spPr>
        <p:txBody>
          <a:bodyPr wrap="square" rtlCol="0">
            <a:spAutoFit/>
          </a:bodyPr>
          <a:lstStyle/>
          <a:p>
            <a:r>
              <a:rPr lang="en-US" b="1" dirty="0">
                <a:solidFill>
                  <a:srgbClr val="002060"/>
                </a:solidFill>
              </a:rPr>
              <a:t>A synopsis restates all of the key events. A Gist is even more brief. It condenses all the central ideas into a short statement.</a:t>
            </a:r>
          </a:p>
        </p:txBody>
      </p:sp>
      <p:sp>
        <p:nvSpPr>
          <p:cNvPr id="13" name="Rectangle 12">
            <a:extLst>
              <a:ext uri="{FF2B5EF4-FFF2-40B4-BE49-F238E27FC236}">
                <a16:creationId xmlns:a16="http://schemas.microsoft.com/office/drawing/2014/main" id="{2943E0C1-A796-4752-BBFB-013F94EA08F5}"/>
              </a:ext>
            </a:extLst>
          </p:cNvPr>
          <p:cNvSpPr/>
          <p:nvPr/>
        </p:nvSpPr>
        <p:spPr>
          <a:xfrm>
            <a:off x="8052440" y="2383972"/>
            <a:ext cx="3804556" cy="30915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387CF1C1-03B8-4450-BA26-8ED58B850DC6}"/>
              </a:ext>
            </a:extLst>
          </p:cNvPr>
          <p:cNvSpPr txBox="1"/>
          <p:nvPr/>
        </p:nvSpPr>
        <p:spPr>
          <a:xfrm>
            <a:off x="7942356" y="4175215"/>
            <a:ext cx="3804556" cy="1231106"/>
          </a:xfrm>
          <a:prstGeom prst="rect">
            <a:avLst/>
          </a:prstGeom>
          <a:noFill/>
        </p:spPr>
        <p:txBody>
          <a:bodyPr wrap="square">
            <a:spAutoFit/>
          </a:bodyPr>
          <a:lstStyle/>
          <a:p>
            <a:pPr algn="ctr"/>
            <a:r>
              <a:rPr lang="en-US" sz="1400" b="0" i="0" dirty="0">
                <a:solidFill>
                  <a:schemeClr val="bg1"/>
                </a:solidFill>
                <a:effectLst/>
                <a:latin typeface="Lato Extended"/>
              </a:rPr>
              <a:t>What happened? What are the main events? How is the plot unfolding? </a:t>
            </a:r>
          </a:p>
          <a:p>
            <a:pPr algn="ctr"/>
            <a:r>
              <a:rPr lang="en-US" sz="1400" b="0" i="0" dirty="0">
                <a:solidFill>
                  <a:schemeClr val="bg1"/>
                </a:solidFill>
                <a:effectLst/>
                <a:latin typeface="Lato Extended"/>
              </a:rPr>
              <a:t>What is this section mostly about?</a:t>
            </a:r>
          </a:p>
          <a:p>
            <a:pPr algn="ctr"/>
            <a:r>
              <a:rPr lang="en-US" sz="1400" b="0" i="0" dirty="0">
                <a:solidFill>
                  <a:schemeClr val="bg1"/>
                </a:solidFill>
                <a:effectLst/>
                <a:latin typeface="Lato Extended"/>
              </a:rPr>
              <a:t>Remember to sum it up in one to two complete sentences</a:t>
            </a:r>
            <a:r>
              <a:rPr lang="en-US" b="0" i="0" dirty="0">
                <a:solidFill>
                  <a:schemeClr val="bg1"/>
                </a:solidFill>
                <a:effectLst/>
                <a:latin typeface="Lato Extended"/>
              </a:rPr>
              <a:t>.</a:t>
            </a:r>
          </a:p>
        </p:txBody>
      </p:sp>
      <p:pic>
        <p:nvPicPr>
          <p:cNvPr id="10" name="Picture 9">
            <a:extLst>
              <a:ext uri="{FF2B5EF4-FFF2-40B4-BE49-F238E27FC236}">
                <a16:creationId xmlns:a16="http://schemas.microsoft.com/office/drawing/2014/main" id="{01A13D06-4932-48F4-8CE4-B91B51532C9E}"/>
              </a:ext>
            </a:extLst>
          </p:cNvPr>
          <p:cNvPicPr>
            <a:picLocks noChangeAspect="1"/>
          </p:cNvPicPr>
          <p:nvPr/>
        </p:nvPicPr>
        <p:blipFill>
          <a:blip r:embed="rId3"/>
          <a:stretch>
            <a:fillRect/>
          </a:stretch>
        </p:blipFill>
        <p:spPr>
          <a:xfrm>
            <a:off x="8162524" y="2796608"/>
            <a:ext cx="3584388" cy="1264784"/>
          </a:xfrm>
          <a:prstGeom prst="rect">
            <a:avLst/>
          </a:prstGeom>
        </p:spPr>
      </p:pic>
    </p:spTree>
    <p:extLst>
      <p:ext uri="{BB962C8B-B14F-4D97-AF65-F5344CB8AC3E}">
        <p14:creationId xmlns:p14="http://schemas.microsoft.com/office/powerpoint/2010/main" val="41941600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E68D102-B596-4759-A90C-B662A4478724}"/>
              </a:ext>
            </a:extLst>
          </p:cNvPr>
          <p:cNvSpPr>
            <a:spLocks noGrp="1"/>
          </p:cNvSpPr>
          <p:nvPr>
            <p:ph type="title"/>
          </p:nvPr>
        </p:nvSpPr>
        <p:spPr>
          <a:xfrm>
            <a:off x="1371597" y="348865"/>
            <a:ext cx="10044023" cy="877729"/>
          </a:xfrm>
        </p:spPr>
        <p:txBody>
          <a:bodyPr vert="horz" lIns="91440" tIns="45720" rIns="91440" bIns="45720" rtlCol="0" anchor="ctr">
            <a:normAutofit/>
          </a:bodyPr>
          <a:lstStyle/>
          <a:p>
            <a:r>
              <a:rPr lang="en-US" sz="4000" kern="1200">
                <a:solidFill>
                  <a:srgbClr val="FFFFFF"/>
                </a:solidFill>
                <a:latin typeface="+mj-lt"/>
                <a:ea typeface="+mj-ea"/>
                <a:cs typeface="+mj-cs"/>
              </a:rPr>
              <a:t>Agenda:</a:t>
            </a:r>
          </a:p>
        </p:txBody>
      </p:sp>
      <p:graphicFrame>
        <p:nvGraphicFramePr>
          <p:cNvPr id="4" name="Content Placeholder 3">
            <a:extLst>
              <a:ext uri="{FF2B5EF4-FFF2-40B4-BE49-F238E27FC236}">
                <a16:creationId xmlns:a16="http://schemas.microsoft.com/office/drawing/2014/main" id="{C7DF8448-9F22-4CA2-87C4-E2C1AA6A0E56}"/>
              </a:ext>
            </a:extLst>
          </p:cNvPr>
          <p:cNvGraphicFramePr>
            <a:graphicFrameLocks noGrp="1"/>
          </p:cNvGraphicFramePr>
          <p:nvPr>
            <p:ph idx="1"/>
            <p:extLst>
              <p:ext uri="{D42A27DB-BD31-4B8C-83A1-F6EECF244321}">
                <p14:modId xmlns:p14="http://schemas.microsoft.com/office/powerpoint/2010/main" val="4174970397"/>
              </p:ext>
            </p:extLst>
          </p:nvPr>
        </p:nvGraphicFramePr>
        <p:xfrm>
          <a:off x="757197" y="2112579"/>
          <a:ext cx="10701547" cy="4192805"/>
        </p:xfrm>
        <a:graphic>
          <a:graphicData uri="http://schemas.openxmlformats.org/drawingml/2006/table">
            <a:tbl>
              <a:tblPr/>
              <a:tblGrid>
                <a:gridCol w="10701547">
                  <a:extLst>
                    <a:ext uri="{9D8B030D-6E8A-4147-A177-3AD203B41FA5}">
                      <a16:colId xmlns:a16="http://schemas.microsoft.com/office/drawing/2014/main" val="2911937742"/>
                    </a:ext>
                  </a:extLst>
                </a:gridCol>
              </a:tblGrid>
              <a:tr h="4192805">
                <a:tc>
                  <a:txBody>
                    <a:bodyPr/>
                    <a:lstStyle/>
                    <a:p>
                      <a:pPr algn="l" fontAlgn="ctr">
                        <a:spcBef>
                          <a:spcPts val="0"/>
                        </a:spcBef>
                        <a:spcAft>
                          <a:spcPts val="0"/>
                        </a:spcAft>
                      </a:pPr>
                      <a:r>
                        <a:rPr lang="en-US" sz="2700" b="0" i="0" u="none" strike="noStrike" dirty="0">
                          <a:solidFill>
                            <a:srgbClr val="FFFFFF"/>
                          </a:solidFill>
                          <a:effectLst/>
                          <a:latin typeface="Arial" panose="020B0604020202020204" pitchFamily="34" charset="0"/>
                        </a:rPr>
                        <a:t>Today We Will:</a:t>
                      </a:r>
                      <a:endParaRPr lang="en-US" sz="2700" b="0" i="0" u="none" strike="noStrike" dirty="0">
                        <a:effectLst/>
                        <a:latin typeface="Arial" panose="020B0604020202020204" pitchFamily="34" charset="0"/>
                      </a:endParaRPr>
                    </a:p>
                    <a:p>
                      <a:pPr algn="l" fontAlgn="ctr">
                        <a:spcBef>
                          <a:spcPts val="0"/>
                        </a:spcBef>
                        <a:spcAft>
                          <a:spcPts val="0"/>
                        </a:spcAft>
                        <a:buClrTx/>
                        <a:buSzPts val="1800"/>
                        <a:buFont typeface="Arial" panose="020B0604020202020204" pitchFamily="34" charset="0"/>
                        <a:buChar char="•"/>
                      </a:pPr>
                      <a:r>
                        <a:rPr lang="en-US" sz="2700" b="0" i="0" u="none" strike="noStrike" dirty="0">
                          <a:solidFill>
                            <a:srgbClr val="FFFFFF"/>
                          </a:solidFill>
                          <a:effectLst/>
                          <a:latin typeface="Arial" panose="020B0604020202020204" pitchFamily="34" charset="0"/>
                        </a:rPr>
                        <a:t>Opening A. Launch Vocabulary Logs</a:t>
                      </a:r>
                      <a:endParaRPr lang="en-US" sz="2700" b="0" i="0" u="none" strike="noStrike" dirty="0">
                        <a:effectLst/>
                        <a:latin typeface="Arial" panose="020B0604020202020204" pitchFamily="34" charset="0"/>
                      </a:endParaRPr>
                    </a:p>
                    <a:p>
                      <a:pPr algn="l" fontAlgn="ctr">
                        <a:spcBef>
                          <a:spcPts val="0"/>
                        </a:spcBef>
                        <a:spcAft>
                          <a:spcPts val="0"/>
                        </a:spcAft>
                      </a:pPr>
                      <a:r>
                        <a:rPr lang="en-US" sz="2700" b="0" i="0" u="none" strike="noStrike" dirty="0">
                          <a:solidFill>
                            <a:srgbClr val="FFFFFF"/>
                          </a:solidFill>
                          <a:effectLst/>
                          <a:latin typeface="Arial" panose="020B0604020202020204" pitchFamily="34" charset="0"/>
                        </a:rPr>
                        <a:t>      B. Engage the Learner</a:t>
                      </a:r>
                      <a:endParaRPr lang="en-US" sz="2700" b="0" i="0" u="none" strike="noStrike" dirty="0">
                        <a:effectLst/>
                        <a:latin typeface="Arial" panose="020B0604020202020204" pitchFamily="34" charset="0"/>
                      </a:endParaRPr>
                    </a:p>
                    <a:p>
                      <a:pPr algn="l" fontAlgn="ctr">
                        <a:spcBef>
                          <a:spcPts val="0"/>
                        </a:spcBef>
                        <a:spcAft>
                          <a:spcPts val="0"/>
                        </a:spcAft>
                      </a:pPr>
                      <a:r>
                        <a:rPr lang="en-US" sz="2700" b="0" i="0" u="none" strike="noStrike" dirty="0">
                          <a:solidFill>
                            <a:srgbClr val="FFFFFF"/>
                          </a:solidFill>
                          <a:effectLst/>
                          <a:latin typeface="Arial" panose="020B0604020202020204" pitchFamily="34" charset="0"/>
                        </a:rPr>
                        <a:t>      C. Reflect on the Module Guide Questions</a:t>
                      </a:r>
                      <a:endParaRPr lang="en-US" sz="2700" b="0" i="0" u="none" strike="noStrike" dirty="0">
                        <a:effectLst/>
                        <a:latin typeface="Arial" panose="020B0604020202020204" pitchFamily="34" charset="0"/>
                      </a:endParaRPr>
                    </a:p>
                    <a:p>
                      <a:pPr algn="l" fontAlgn="ctr">
                        <a:spcBef>
                          <a:spcPts val="0"/>
                        </a:spcBef>
                        <a:spcAft>
                          <a:spcPts val="0"/>
                        </a:spcAft>
                        <a:buClrTx/>
                        <a:buSzPts val="1800"/>
                        <a:buFont typeface="Arial" panose="020B0604020202020204" pitchFamily="34" charset="0"/>
                        <a:buChar char="•"/>
                      </a:pPr>
                      <a:r>
                        <a:rPr lang="en-US" sz="2700" b="0" i="0" u="none" strike="noStrike" dirty="0">
                          <a:solidFill>
                            <a:srgbClr val="FFFFFF"/>
                          </a:solidFill>
                          <a:effectLst/>
                          <a:latin typeface="Arial" panose="020B0604020202020204" pitchFamily="34" charset="0"/>
                        </a:rPr>
                        <a:t>Work Time</a:t>
                      </a:r>
                      <a:endParaRPr lang="en-US" sz="2700" b="0" i="0" u="none" strike="noStrike" dirty="0">
                        <a:effectLst/>
                        <a:latin typeface="Arial" panose="020B0604020202020204" pitchFamily="34" charset="0"/>
                      </a:endParaRPr>
                    </a:p>
                    <a:p>
                      <a:pPr algn="l" fontAlgn="ctr">
                        <a:spcBef>
                          <a:spcPts val="0"/>
                        </a:spcBef>
                        <a:spcAft>
                          <a:spcPts val="0"/>
                        </a:spcAft>
                      </a:pPr>
                      <a:r>
                        <a:rPr lang="en-US" sz="2700" b="0" i="0" u="none" strike="noStrike" dirty="0">
                          <a:solidFill>
                            <a:srgbClr val="FFFFFF"/>
                          </a:solidFill>
                          <a:effectLst/>
                          <a:latin typeface="Arial" panose="020B0604020202020204" pitchFamily="34" charset="0"/>
                        </a:rPr>
                        <a:t>      A. Read aloud and Identify Vocabulary: </a:t>
                      </a:r>
                      <a:r>
                        <a:rPr lang="en-US" sz="2700" b="0" i="1" u="none" strike="noStrike" dirty="0">
                          <a:solidFill>
                            <a:srgbClr val="FFFFFF"/>
                          </a:solidFill>
                          <a:effectLst/>
                          <a:latin typeface="Arial" panose="020B0604020202020204" pitchFamily="34" charset="0"/>
                        </a:rPr>
                        <a:t>Summer of the Mariposas</a:t>
                      </a:r>
                      <a:r>
                        <a:rPr lang="en-US" sz="2700" b="0" i="0" u="none" strike="noStrike" dirty="0">
                          <a:solidFill>
                            <a:srgbClr val="FFFFFF"/>
                          </a:solidFill>
                          <a:effectLst/>
                          <a:latin typeface="Arial" panose="020B0604020202020204" pitchFamily="34" charset="0"/>
                        </a:rPr>
                        <a:t>, Chapter 1 Excerpt</a:t>
                      </a:r>
                      <a:endParaRPr lang="en-US" sz="2700" b="0" i="0" u="none" strike="noStrike" dirty="0">
                        <a:effectLst/>
                        <a:latin typeface="Arial" panose="020B0604020202020204" pitchFamily="34" charset="0"/>
                      </a:endParaRPr>
                    </a:p>
                    <a:p>
                      <a:pPr algn="l" fontAlgn="ctr">
                        <a:spcBef>
                          <a:spcPts val="0"/>
                        </a:spcBef>
                        <a:spcAft>
                          <a:spcPts val="0"/>
                        </a:spcAft>
                      </a:pPr>
                      <a:r>
                        <a:rPr lang="en-US" sz="2700" b="0" i="0" u="none" strike="noStrike" dirty="0">
                          <a:solidFill>
                            <a:srgbClr val="FFFFFF"/>
                          </a:solidFill>
                          <a:effectLst/>
                          <a:latin typeface="Arial" panose="020B0604020202020204" pitchFamily="34" charset="0"/>
                        </a:rPr>
                        <a:t>      B. Find the Gist </a:t>
                      </a:r>
                      <a:endParaRPr lang="en-US" sz="2700" b="0" i="0" u="none" strike="noStrike" dirty="0">
                        <a:effectLst/>
                        <a:latin typeface="Arial" panose="020B0604020202020204" pitchFamily="34" charset="0"/>
                      </a:endParaRPr>
                    </a:p>
                    <a:p>
                      <a:pPr algn="l" fontAlgn="ctr">
                        <a:spcBef>
                          <a:spcPts val="0"/>
                        </a:spcBef>
                        <a:spcAft>
                          <a:spcPts val="0"/>
                        </a:spcAft>
                        <a:buClrTx/>
                        <a:buSzPts val="1800"/>
                        <a:buFont typeface="Arial" panose="020B0604020202020204" pitchFamily="34" charset="0"/>
                        <a:buChar char="•"/>
                      </a:pPr>
                      <a:r>
                        <a:rPr lang="en-US" sz="2700" b="0" i="0" u="none" strike="noStrike" dirty="0">
                          <a:solidFill>
                            <a:srgbClr val="FFFFFF"/>
                          </a:solidFill>
                          <a:effectLst/>
                          <a:latin typeface="Arial" panose="020B0604020202020204" pitchFamily="34" charset="0"/>
                        </a:rPr>
                        <a:t>Closing and Reflecting: Reflect on Learning Targets</a:t>
                      </a:r>
                      <a:endParaRPr lang="en-US" sz="2700" b="0" i="0" u="none" strike="noStrike" dirty="0">
                        <a:effectLst/>
                        <a:latin typeface="Arial" panose="020B0604020202020204" pitchFamily="34" charset="0"/>
                      </a:endParaRPr>
                    </a:p>
                    <a:p>
                      <a:pPr algn="l" fontAlgn="ctr">
                        <a:spcBef>
                          <a:spcPts val="0"/>
                        </a:spcBef>
                        <a:spcAft>
                          <a:spcPts val="0"/>
                        </a:spcAft>
                        <a:buClrTx/>
                        <a:buSzPts val="1800"/>
                        <a:buFont typeface="Arial" panose="020B0604020202020204" pitchFamily="34" charset="0"/>
                        <a:buChar char="•"/>
                      </a:pPr>
                      <a:r>
                        <a:rPr lang="en-US" sz="2700" b="0" i="0" u="none" strike="noStrike" dirty="0">
                          <a:solidFill>
                            <a:srgbClr val="FFFFFF"/>
                          </a:solidFill>
                          <a:effectLst/>
                          <a:latin typeface="Arial" panose="020B0604020202020204" pitchFamily="34" charset="0"/>
                        </a:rPr>
                        <a:t>Homework: </a:t>
                      </a:r>
                      <a:r>
                        <a:rPr lang="en-US" sz="2700" b="0" i="0" u="none" strike="noStrike" dirty="0" err="1">
                          <a:solidFill>
                            <a:srgbClr val="FFFFFF"/>
                          </a:solidFill>
                          <a:effectLst/>
                          <a:latin typeface="Arial" panose="020B0604020202020204" pitchFamily="34" charset="0"/>
                        </a:rPr>
                        <a:t>Preread</a:t>
                      </a:r>
                      <a:r>
                        <a:rPr lang="en-US" sz="2700" b="0" i="0" u="none" strike="noStrike" dirty="0">
                          <a:solidFill>
                            <a:srgbClr val="FFFFFF"/>
                          </a:solidFill>
                          <a:effectLst/>
                          <a:latin typeface="Arial" panose="020B0604020202020204" pitchFamily="34" charset="0"/>
                        </a:rPr>
                        <a:t> </a:t>
                      </a:r>
                      <a:r>
                        <a:rPr lang="en-US" sz="2700" b="0" i="1" u="none" strike="noStrike" dirty="0">
                          <a:solidFill>
                            <a:srgbClr val="FFFFFF"/>
                          </a:solidFill>
                          <a:effectLst/>
                          <a:latin typeface="Arial" panose="020B0604020202020204" pitchFamily="34" charset="0"/>
                        </a:rPr>
                        <a:t>Summer of the Mariposas</a:t>
                      </a:r>
                      <a:r>
                        <a:rPr lang="en-US" sz="2700" b="0" i="0" u="none" strike="noStrike" dirty="0">
                          <a:solidFill>
                            <a:srgbClr val="FFFFFF"/>
                          </a:solidFill>
                          <a:effectLst/>
                          <a:latin typeface="Arial" panose="020B0604020202020204" pitchFamily="34" charset="0"/>
                        </a:rPr>
                        <a:t>, Chapter 2</a:t>
                      </a:r>
                      <a:endParaRPr lang="en-US" sz="2700" b="0" i="0" u="none" strike="noStrike" dirty="0">
                        <a:effectLst/>
                        <a:latin typeface="Arial" panose="020B0604020202020204" pitchFamily="34" charset="0"/>
                      </a:endParaRPr>
                    </a:p>
                  </a:txBody>
                  <a:tcPr marL="14317" marR="14317" marT="14317" marB="14317" anchor="ctr">
                    <a:lnL>
                      <a:noFill/>
                    </a:lnL>
                    <a:lnR>
                      <a:noFill/>
                    </a:lnR>
                    <a:lnT>
                      <a:noFill/>
                    </a:lnT>
                    <a:lnB>
                      <a:noFill/>
                    </a:lnB>
                    <a:solidFill>
                      <a:srgbClr val="236FA1"/>
                    </a:solidFill>
                  </a:tcPr>
                </a:tc>
                <a:extLst>
                  <a:ext uri="{0D108BD9-81ED-4DB2-BD59-A6C34878D82A}">
                    <a16:rowId xmlns:a16="http://schemas.microsoft.com/office/drawing/2014/main" val="3859766824"/>
                  </a:ext>
                </a:extLst>
              </a:tr>
            </a:tbl>
          </a:graphicData>
        </a:graphic>
      </p:graphicFrame>
    </p:spTree>
    <p:extLst>
      <p:ext uri="{BB962C8B-B14F-4D97-AF65-F5344CB8AC3E}">
        <p14:creationId xmlns:p14="http://schemas.microsoft.com/office/powerpoint/2010/main" val="18622368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7A453D2-15D8-4403-815F-291FA16340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161EA6B-09CA-445B-AB0D-8DF76FA92D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14">
            <a:extLst>
              <a:ext uri="{FF2B5EF4-FFF2-40B4-BE49-F238E27FC236}">
                <a16:creationId xmlns:a16="http://schemas.microsoft.com/office/drawing/2014/main" id="{1EA1DAFF-CECA-492F-BFA1-22C64956B8D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075420"/>
            <a:ext cx="12048729" cy="4093306"/>
            <a:chOff x="1" y="2075420"/>
            <a:chExt cx="12048729" cy="4093306"/>
          </a:xfrm>
        </p:grpSpPr>
        <p:sp>
          <p:nvSpPr>
            <p:cNvPr id="24" name="Oval 15">
              <a:extLst>
                <a:ext uri="{FF2B5EF4-FFF2-40B4-BE49-F238E27FC236}">
                  <a16:creationId xmlns:a16="http://schemas.microsoft.com/office/drawing/2014/main" id="{5D3D3744-142C-4653-90AB-546FE6B849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7942191" y="2507571"/>
              <a:ext cx="3563871" cy="3563871"/>
            </a:xfrm>
            <a:prstGeom prst="ellipse">
              <a:avLst/>
            </a:prstGeom>
            <a:noFill/>
            <a:ln w="31750">
              <a:gradFill>
                <a:gsLst>
                  <a:gs pos="0">
                    <a:schemeClr val="tx2">
                      <a:lumMod val="60000"/>
                      <a:lumOff val="40000"/>
                      <a:alpha val="1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16">
              <a:extLst>
                <a:ext uri="{FF2B5EF4-FFF2-40B4-BE49-F238E27FC236}">
                  <a16:creationId xmlns:a16="http://schemas.microsoft.com/office/drawing/2014/main" id="{0BC69CAC-820B-41BA-BFCA-79B4557683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435065" y="4048931"/>
              <a:ext cx="1381607" cy="1381607"/>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3D205E7A-88AB-4C4B-B8D1-5A76AA878B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 y="2075420"/>
              <a:ext cx="3144364" cy="3144364"/>
            </a:xfrm>
            <a:prstGeom prst="ellipse">
              <a:avLst/>
            </a:prstGeom>
            <a:gradFill>
              <a:gsLst>
                <a:gs pos="0">
                  <a:schemeClr val="tx2">
                    <a:lumMod val="75000"/>
                    <a:alpha val="20000"/>
                  </a:schemeClr>
                </a:gs>
                <a:gs pos="100000">
                  <a:schemeClr val="tx2">
                    <a:lumMod val="5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0D4286E9-8501-4EBF-874C-74897B4B6F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2600000">
              <a:off x="10150845" y="4270841"/>
              <a:ext cx="1897885" cy="1897885"/>
            </a:xfrm>
            <a:prstGeom prst="ellipse">
              <a:avLst/>
            </a:prstGeom>
            <a:gradFill>
              <a:gsLst>
                <a:gs pos="0">
                  <a:schemeClr val="tx2">
                    <a:lumMod val="75000"/>
                    <a:alpha val="10000"/>
                  </a:schemeClr>
                </a:gs>
                <a:gs pos="100000">
                  <a:schemeClr val="tx2">
                    <a:lumMod val="7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45586ADC-910E-45C9-BAB4-CB0EFBEE5B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046780" y="3040492"/>
              <a:ext cx="2579322" cy="2579322"/>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AB594C5-5BB0-49AE-8AAC-AE40A6F8A3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224640" y="3193975"/>
              <a:ext cx="2243193" cy="2243193"/>
            </a:xfrm>
            <a:prstGeom prst="ellipse">
              <a:avLst/>
            </a:prstGeom>
            <a:noFill/>
            <a:ln w="31750">
              <a:gradFill>
                <a:gsLst>
                  <a:gs pos="0">
                    <a:schemeClr val="tx2">
                      <a:lumMod val="60000"/>
                      <a:lumOff val="40000"/>
                      <a:alpha val="10000"/>
                    </a:schemeClr>
                  </a:gs>
                  <a:gs pos="100000">
                    <a:schemeClr val="tx2">
                      <a:lumMod val="50000"/>
                      <a:alpha val="1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Rectangle 22">
            <a:extLst>
              <a:ext uri="{FF2B5EF4-FFF2-40B4-BE49-F238E27FC236}">
                <a16:creationId xmlns:a16="http://schemas.microsoft.com/office/drawing/2014/main" id="{B8114C98-A349-4111-A123-E8EAB86ABE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438146" y="1042605"/>
            <a:ext cx="2796461" cy="711252"/>
          </a:xfrm>
          <a:prstGeom prst="rect">
            <a:avLst/>
          </a:prstGeom>
          <a:gradFill flip="none" rotWithShape="1">
            <a:gsLst>
              <a:gs pos="0">
                <a:schemeClr val="tx2">
                  <a:lumMod val="40000"/>
                  <a:lumOff val="60000"/>
                  <a:alpha val="0"/>
                </a:schemeClr>
              </a:gs>
              <a:gs pos="100000">
                <a:schemeClr val="tx2">
                  <a:lumMod val="75000"/>
                  <a:alpha val="1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a:extLst>
              <a:ext uri="{FF2B5EF4-FFF2-40B4-BE49-F238E27FC236}">
                <a16:creationId xmlns:a16="http://schemas.microsoft.com/office/drawing/2014/main" id="{670FB431-AE18-414D-92F4-1D12D199115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59539" y="317578"/>
            <a:ext cx="548640" cy="549007"/>
            <a:chOff x="7029447" y="3514725"/>
            <a:chExt cx="1285875" cy="549007"/>
          </a:xfrm>
        </p:grpSpPr>
        <p:cxnSp>
          <p:nvCxnSpPr>
            <p:cNvPr id="26" name="Straight Connector 25">
              <a:extLst>
                <a:ext uri="{FF2B5EF4-FFF2-40B4-BE49-F238E27FC236}">
                  <a16:creationId xmlns:a16="http://schemas.microsoft.com/office/drawing/2014/main" id="{24467063-D74E-4D42-8790-B9F6D69584B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A1D19BAC-1681-47BC-AAF5-92FAFFF6F4C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94347C2B-E846-452C-97AA-7E254FC1CE8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10EA2B35-7959-4C2A-84AA-FF5D94FEDE9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pic>
        <p:nvPicPr>
          <p:cNvPr id="4" name="Picture 3">
            <a:extLst>
              <a:ext uri="{FF2B5EF4-FFF2-40B4-BE49-F238E27FC236}">
                <a16:creationId xmlns:a16="http://schemas.microsoft.com/office/drawing/2014/main" id="{09D69C82-E1FD-47D0-ACB7-7E2DD4D7546F}"/>
              </a:ext>
            </a:extLst>
          </p:cNvPr>
          <p:cNvPicPr>
            <a:picLocks noChangeAspect="1"/>
          </p:cNvPicPr>
          <p:nvPr/>
        </p:nvPicPr>
        <p:blipFill rotWithShape="1">
          <a:blip r:embed="rId2"/>
          <a:srcRect t="3147" r="1" b="4475"/>
          <a:stretch/>
        </p:blipFill>
        <p:spPr>
          <a:xfrm>
            <a:off x="4044465" y="284331"/>
            <a:ext cx="7862078" cy="2542007"/>
          </a:xfrm>
          <a:prstGeom prst="rect">
            <a:avLst/>
          </a:prstGeom>
        </p:spPr>
      </p:pic>
      <p:grpSp>
        <p:nvGrpSpPr>
          <p:cNvPr id="31" name="Group 30">
            <a:extLst>
              <a:ext uri="{FF2B5EF4-FFF2-40B4-BE49-F238E27FC236}">
                <a16:creationId xmlns:a16="http://schemas.microsoft.com/office/drawing/2014/main" id="{AF19A774-30A5-488B-9BAF-629C6440294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474192" y="482489"/>
            <a:ext cx="304800" cy="429768"/>
            <a:chOff x="215328" y="-46937"/>
            <a:chExt cx="304800" cy="2773841"/>
          </a:xfrm>
        </p:grpSpPr>
        <p:cxnSp>
          <p:nvCxnSpPr>
            <p:cNvPr id="32" name="Straight Connector 31">
              <a:extLst>
                <a:ext uri="{FF2B5EF4-FFF2-40B4-BE49-F238E27FC236}">
                  <a16:creationId xmlns:a16="http://schemas.microsoft.com/office/drawing/2014/main" id="{291EBF88-5B98-4258-A542-14C3AF2E522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3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8FBC2D58-9E3C-490D-BD7A-61EF07EA79E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69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B6CF1BB4-1C1D-4EDE-BA26-0243FCF83BB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85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00C83729-E02F-4512-AFE7-F4792228BDA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201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37" name="Rectangle 36">
            <a:extLst>
              <a:ext uri="{FF2B5EF4-FFF2-40B4-BE49-F238E27FC236}">
                <a16:creationId xmlns:a16="http://schemas.microsoft.com/office/drawing/2014/main" id="{E2D3D3F2-ABBB-4453-B1C5-1BEBF7E4DD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6140785"/>
            <a:ext cx="6095997" cy="711252"/>
          </a:xfrm>
          <a:prstGeom prst="rect">
            <a:avLst/>
          </a:prstGeom>
          <a:gradFill flip="none" rotWithShape="1">
            <a:gsLst>
              <a:gs pos="10000">
                <a:schemeClr val="tx2">
                  <a:lumMod val="50000"/>
                  <a:alpha val="10000"/>
                </a:schemeClr>
              </a:gs>
              <a:gs pos="100000">
                <a:schemeClr val="tx2">
                  <a:lumMod val="60000"/>
                  <a:lumOff val="40000"/>
                  <a:alpha val="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214E4A5-A0D2-42C4-8D14-D2A7E495F0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616345" y="5940560"/>
            <a:ext cx="1285875" cy="549007"/>
            <a:chOff x="7029447" y="3514725"/>
            <a:chExt cx="1285875" cy="549007"/>
          </a:xfrm>
        </p:grpSpPr>
        <p:cxnSp>
          <p:nvCxnSpPr>
            <p:cNvPr id="40" name="Straight Connector 39">
              <a:extLst>
                <a:ext uri="{FF2B5EF4-FFF2-40B4-BE49-F238E27FC236}">
                  <a16:creationId xmlns:a16="http://schemas.microsoft.com/office/drawing/2014/main" id="{7494D7A0-6B21-41E8-A7D3-0033BBB7915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1E141D7D-32B0-448E-A666-EA8703AFCF2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D87E268-6345-420F-8B97-B37ED04100E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35E1622E-7FA6-4760-A2BF-A8105EBF7BB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6" name="TextBox 5">
            <a:extLst>
              <a:ext uri="{FF2B5EF4-FFF2-40B4-BE49-F238E27FC236}">
                <a16:creationId xmlns:a16="http://schemas.microsoft.com/office/drawing/2014/main" id="{D76322E4-1CD2-4EC7-AB17-F931DA52DAE0}"/>
              </a:ext>
            </a:extLst>
          </p:cNvPr>
          <p:cNvSpPr txBox="1"/>
          <p:nvPr/>
        </p:nvSpPr>
        <p:spPr>
          <a:xfrm>
            <a:off x="218719" y="3008026"/>
            <a:ext cx="11970233" cy="2328683"/>
          </a:xfrm>
          <a:prstGeom prst="rect">
            <a:avLst/>
          </a:prstGeom>
          <a:noFill/>
        </p:spPr>
        <p:txBody>
          <a:bodyPr vert="horz" lIns="91440" tIns="45720" rIns="91440" bIns="45720" rtlCol="0" anchor="t">
            <a:noAutofit/>
          </a:bodyPr>
          <a:lstStyle/>
          <a:p>
            <a:pPr indent="-228600">
              <a:lnSpc>
                <a:spcPct val="90000"/>
              </a:lnSpc>
              <a:spcAft>
                <a:spcPts val="600"/>
              </a:spcAft>
              <a:buFont typeface="Arial" panose="020B0604020202020204" pitchFamily="34" charset="0"/>
              <a:buChar char="•"/>
            </a:pPr>
            <a:r>
              <a:rPr lang="en-US" sz="3200" b="1" i="0" dirty="0">
                <a:solidFill>
                  <a:schemeClr val="bg1"/>
                </a:solidFill>
                <a:effectLst/>
              </a:rPr>
              <a:t>Domain-Specific Vocabulary: </a:t>
            </a:r>
            <a:endParaRPr lang="en-US" sz="3200" b="0" i="0" dirty="0">
              <a:solidFill>
                <a:schemeClr val="bg1"/>
              </a:solidFill>
              <a:effectLst/>
            </a:endParaRPr>
          </a:p>
          <a:p>
            <a:pPr indent="-228600">
              <a:lnSpc>
                <a:spcPct val="90000"/>
              </a:lnSpc>
              <a:spcAft>
                <a:spcPts val="600"/>
              </a:spcAft>
              <a:buFont typeface="Arial" panose="020B0604020202020204" pitchFamily="34" charset="0"/>
              <a:buChar char="•"/>
            </a:pPr>
            <a:r>
              <a:rPr lang="en-US" sz="3200" b="0" i="0" dirty="0">
                <a:solidFill>
                  <a:schemeClr val="bg1"/>
                </a:solidFill>
                <a:effectLst/>
              </a:rPr>
              <a:t>Cadaver - a body </a:t>
            </a:r>
          </a:p>
          <a:p>
            <a:pPr indent="-228600">
              <a:lnSpc>
                <a:spcPct val="90000"/>
              </a:lnSpc>
              <a:spcAft>
                <a:spcPts val="600"/>
              </a:spcAft>
              <a:buFont typeface="Arial" panose="020B0604020202020204" pitchFamily="34" charset="0"/>
              <a:buChar char="•"/>
            </a:pPr>
            <a:r>
              <a:rPr lang="en-US" sz="3200" b="0" i="0" dirty="0">
                <a:solidFill>
                  <a:schemeClr val="bg1"/>
                </a:solidFill>
                <a:effectLst/>
              </a:rPr>
              <a:t>Predicament - a difficult, unpleasant, or embarrassing situation </a:t>
            </a:r>
          </a:p>
          <a:p>
            <a:pPr indent="-228600">
              <a:lnSpc>
                <a:spcPct val="90000"/>
              </a:lnSpc>
              <a:spcAft>
                <a:spcPts val="600"/>
              </a:spcAft>
              <a:buFont typeface="Arial" panose="020B0604020202020204" pitchFamily="34" charset="0"/>
              <a:buChar char="•"/>
            </a:pPr>
            <a:r>
              <a:rPr lang="en-US" sz="3200" b="0" i="0" dirty="0">
                <a:solidFill>
                  <a:schemeClr val="bg1"/>
                </a:solidFill>
                <a:effectLst/>
              </a:rPr>
              <a:t>Chastised - to discipline or punish, especially by beating</a:t>
            </a:r>
          </a:p>
          <a:p>
            <a:pPr indent="-228600">
              <a:lnSpc>
                <a:spcPct val="90000"/>
              </a:lnSpc>
              <a:spcAft>
                <a:spcPts val="600"/>
              </a:spcAft>
              <a:buFont typeface="Arial" panose="020B0604020202020204" pitchFamily="34" charset="0"/>
              <a:buChar char="•"/>
            </a:pPr>
            <a:r>
              <a:rPr lang="en-US" sz="3200" b="0" i="0" dirty="0">
                <a:solidFill>
                  <a:schemeClr val="bg1"/>
                </a:solidFill>
                <a:effectLst/>
              </a:rPr>
              <a:t>Resolutely - in an admirably purposeful. determined, and unwavering manner</a:t>
            </a:r>
          </a:p>
          <a:p>
            <a:pPr indent="-228600">
              <a:lnSpc>
                <a:spcPct val="90000"/>
              </a:lnSpc>
              <a:spcAft>
                <a:spcPts val="600"/>
              </a:spcAft>
              <a:buFont typeface="Arial" panose="020B0604020202020204" pitchFamily="34" charset="0"/>
              <a:buChar char="•"/>
            </a:pPr>
            <a:r>
              <a:rPr lang="en-US" sz="3200" b="0" i="0" dirty="0">
                <a:solidFill>
                  <a:schemeClr val="bg1"/>
                </a:solidFill>
                <a:effectLst/>
              </a:rPr>
              <a:t>Agonizing - causing great physical or mental pain</a:t>
            </a:r>
          </a:p>
        </p:txBody>
      </p:sp>
    </p:spTree>
    <p:extLst>
      <p:ext uri="{BB962C8B-B14F-4D97-AF65-F5344CB8AC3E}">
        <p14:creationId xmlns:p14="http://schemas.microsoft.com/office/powerpoint/2010/main" val="27348016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55C1D9EA-979B-4A7B-834D-98D672FC11F2}"/>
              </a:ext>
            </a:extLst>
          </p:cNvPr>
          <p:cNvPicPr>
            <a:picLocks noGrp="1" noChangeAspect="1"/>
          </p:cNvPicPr>
          <p:nvPr>
            <p:ph idx="1"/>
          </p:nvPr>
        </p:nvPicPr>
        <p:blipFill rotWithShape="1">
          <a:blip r:embed="rId2"/>
          <a:srcRect b="443"/>
          <a:stretch/>
        </p:blipFill>
        <p:spPr>
          <a:xfrm>
            <a:off x="20" y="10"/>
            <a:ext cx="12191980" cy="6857990"/>
          </a:xfrm>
          <a:prstGeom prst="rect">
            <a:avLst/>
          </a:prstGeom>
        </p:spPr>
      </p:pic>
      <p:sp>
        <p:nvSpPr>
          <p:cNvPr id="2" name="Title 1">
            <a:extLst>
              <a:ext uri="{FF2B5EF4-FFF2-40B4-BE49-F238E27FC236}">
                <a16:creationId xmlns:a16="http://schemas.microsoft.com/office/drawing/2014/main" id="{251A7690-20C3-4B64-9C6D-E36D72284C6A}"/>
              </a:ext>
            </a:extLst>
          </p:cNvPr>
          <p:cNvSpPr>
            <a:spLocks noGrp="1"/>
          </p:cNvSpPr>
          <p:nvPr>
            <p:ph type="title"/>
          </p:nvPr>
        </p:nvSpPr>
        <p:spPr>
          <a:xfrm>
            <a:off x="502613" y="2985802"/>
            <a:ext cx="3414373" cy="886397"/>
          </a:xfrm>
          <a:solidFill>
            <a:schemeClr val="bg1">
              <a:alpha val="90000"/>
            </a:schemeClr>
          </a:solidFill>
          <a:ln w="127000" cap="sq" cmpd="thinThick">
            <a:solidFill>
              <a:schemeClr val="bg1"/>
            </a:solidFill>
          </a:ln>
        </p:spPr>
        <p:txBody>
          <a:bodyPr vert="horz" wrap="square" lIns="91440" tIns="45720" rIns="91440" bIns="45720" rtlCol="0" anchor="ctr">
            <a:normAutofit/>
          </a:bodyPr>
          <a:lstStyle/>
          <a:p>
            <a:pPr algn="ctr"/>
            <a:r>
              <a:rPr lang="en-US" sz="1900" b="0" i="0">
                <a:solidFill>
                  <a:schemeClr val="tx1">
                    <a:lumMod val="75000"/>
                    <a:lumOff val="25000"/>
                  </a:schemeClr>
                </a:solidFill>
                <a:effectLst/>
              </a:rPr>
              <a:t>Academic vs. Domain Specific Vocabulary</a:t>
            </a:r>
            <a:br>
              <a:rPr lang="en-US" sz="1900" b="0" i="0">
                <a:solidFill>
                  <a:schemeClr val="tx1">
                    <a:lumMod val="75000"/>
                    <a:lumOff val="25000"/>
                  </a:schemeClr>
                </a:solidFill>
                <a:effectLst/>
              </a:rPr>
            </a:br>
            <a:endParaRPr lang="en-US" sz="1900">
              <a:solidFill>
                <a:schemeClr val="tx1">
                  <a:lumMod val="75000"/>
                  <a:lumOff val="25000"/>
                </a:schemeClr>
              </a:solidFill>
            </a:endParaRPr>
          </a:p>
        </p:txBody>
      </p:sp>
    </p:spTree>
    <p:extLst>
      <p:ext uri="{BB962C8B-B14F-4D97-AF65-F5344CB8AC3E}">
        <p14:creationId xmlns:p14="http://schemas.microsoft.com/office/powerpoint/2010/main" val="25931023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64052D9E-AC6D-44E8-BA15-10DA9F448277}"/>
              </a:ext>
            </a:extLst>
          </p:cNvPr>
          <p:cNvPicPr>
            <a:picLocks noGrp="1" noChangeAspect="1"/>
          </p:cNvPicPr>
          <p:nvPr>
            <p:ph idx="1"/>
          </p:nvPr>
        </p:nvPicPr>
        <p:blipFill rotWithShape="1">
          <a:blip r:embed="rId2"/>
          <a:srcRect/>
          <a:stretch/>
        </p:blipFill>
        <p:spPr>
          <a:xfrm>
            <a:off x="20" y="10"/>
            <a:ext cx="12191980" cy="6857990"/>
          </a:xfrm>
          <a:prstGeom prst="rect">
            <a:avLst/>
          </a:prstGeom>
        </p:spPr>
      </p:pic>
    </p:spTree>
    <p:extLst>
      <p:ext uri="{BB962C8B-B14F-4D97-AF65-F5344CB8AC3E}">
        <p14:creationId xmlns:p14="http://schemas.microsoft.com/office/powerpoint/2010/main" val="2961381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EA7B43-94D5-441B-8E84-07475ACB4363}"/>
              </a:ext>
            </a:extLst>
          </p:cNvPr>
          <p:cNvSpPr>
            <a:spLocks noGrp="1"/>
          </p:cNvSpPr>
          <p:nvPr>
            <p:ph type="title"/>
          </p:nvPr>
        </p:nvSpPr>
        <p:spPr>
          <a:xfrm>
            <a:off x="304799" y="3723368"/>
            <a:ext cx="4572000" cy="320675"/>
          </a:xfrm>
        </p:spPr>
        <p:txBody>
          <a:bodyPr>
            <a:normAutofit fontScale="90000"/>
          </a:bodyPr>
          <a:lstStyle/>
          <a:p>
            <a:r>
              <a:rPr lang="en-US" sz="2700" b="0" i="0" dirty="0">
                <a:solidFill>
                  <a:srgbClr val="000000"/>
                </a:solidFill>
                <a:effectLst/>
                <a:latin typeface="Lato Extended"/>
              </a:rPr>
              <a:t>Can you define the following two academic vocabulary words...gist and determine</a:t>
            </a:r>
            <a:br>
              <a:rPr lang="en-US" b="0" i="0" dirty="0">
                <a:solidFill>
                  <a:srgbClr val="000000"/>
                </a:solidFill>
                <a:effectLst/>
                <a:latin typeface="Lato Extended"/>
              </a:rPr>
            </a:br>
            <a:endParaRPr lang="en-US" dirty="0"/>
          </a:p>
        </p:txBody>
      </p:sp>
      <p:pic>
        <p:nvPicPr>
          <p:cNvPr id="4" name="Content Placeholder 3">
            <a:extLst>
              <a:ext uri="{FF2B5EF4-FFF2-40B4-BE49-F238E27FC236}">
                <a16:creationId xmlns:a16="http://schemas.microsoft.com/office/drawing/2014/main" id="{817D675A-A39E-4C40-A5D0-11BE14A13CCA}"/>
              </a:ext>
            </a:extLst>
          </p:cNvPr>
          <p:cNvPicPr>
            <a:picLocks noGrp="1" noChangeAspect="1"/>
          </p:cNvPicPr>
          <p:nvPr>
            <p:ph idx="1"/>
          </p:nvPr>
        </p:nvPicPr>
        <p:blipFill>
          <a:blip r:embed="rId2"/>
          <a:stretch>
            <a:fillRect/>
          </a:stretch>
        </p:blipFill>
        <p:spPr>
          <a:xfrm>
            <a:off x="4346413" y="1557961"/>
            <a:ext cx="7290415" cy="4122191"/>
          </a:xfrm>
          <a:prstGeom prst="rect">
            <a:avLst/>
          </a:prstGeom>
        </p:spPr>
      </p:pic>
      <p:sp>
        <p:nvSpPr>
          <p:cNvPr id="6" name="TextBox 5">
            <a:extLst>
              <a:ext uri="{FF2B5EF4-FFF2-40B4-BE49-F238E27FC236}">
                <a16:creationId xmlns:a16="http://schemas.microsoft.com/office/drawing/2014/main" id="{D2581950-4EB4-496C-9369-012BF88FB8E4}"/>
              </a:ext>
            </a:extLst>
          </p:cNvPr>
          <p:cNvSpPr txBox="1"/>
          <p:nvPr/>
        </p:nvSpPr>
        <p:spPr>
          <a:xfrm>
            <a:off x="489939" y="5737514"/>
            <a:ext cx="10580831" cy="646331"/>
          </a:xfrm>
          <a:prstGeom prst="rect">
            <a:avLst/>
          </a:prstGeom>
          <a:noFill/>
        </p:spPr>
        <p:txBody>
          <a:bodyPr wrap="square">
            <a:spAutoFit/>
          </a:bodyPr>
          <a:lstStyle/>
          <a:p>
            <a:pPr marL="285750" indent="-285750">
              <a:buFont typeface="Arial" panose="020B0604020202020204" pitchFamily="34" charset="0"/>
              <a:buChar char="•"/>
            </a:pPr>
            <a:r>
              <a:rPr lang="en-US" b="1" i="1" dirty="0">
                <a:solidFill>
                  <a:srgbClr val="000000"/>
                </a:solidFill>
                <a:effectLst/>
                <a:latin typeface="Lato Extended"/>
              </a:rPr>
              <a:t>Gist</a:t>
            </a:r>
            <a:r>
              <a:rPr lang="en-US" b="0" i="0" dirty="0">
                <a:solidFill>
                  <a:srgbClr val="000000"/>
                </a:solidFill>
                <a:effectLst/>
                <a:latin typeface="Lato Extended"/>
              </a:rPr>
              <a:t> is what the text is mostly about </a:t>
            </a:r>
          </a:p>
          <a:p>
            <a:pPr marL="285750" indent="-285750">
              <a:buFont typeface="Arial" panose="020B0604020202020204" pitchFamily="34" charset="0"/>
              <a:buChar char="•"/>
            </a:pPr>
            <a:r>
              <a:rPr lang="en-US" b="1" i="1" dirty="0">
                <a:solidFill>
                  <a:srgbClr val="000000"/>
                </a:solidFill>
                <a:effectLst/>
                <a:latin typeface="Lato Extended"/>
              </a:rPr>
              <a:t>Determine</a:t>
            </a:r>
            <a:r>
              <a:rPr lang="en-US" b="0" i="0" dirty="0">
                <a:solidFill>
                  <a:srgbClr val="000000"/>
                </a:solidFill>
                <a:effectLst/>
                <a:latin typeface="Lato Extended"/>
              </a:rPr>
              <a:t> is to find out or establish exactly, typically as a result or research or calculation. </a:t>
            </a:r>
          </a:p>
        </p:txBody>
      </p:sp>
      <p:sp>
        <p:nvSpPr>
          <p:cNvPr id="7" name="TextBox 6">
            <a:extLst>
              <a:ext uri="{FF2B5EF4-FFF2-40B4-BE49-F238E27FC236}">
                <a16:creationId xmlns:a16="http://schemas.microsoft.com/office/drawing/2014/main" id="{99C8571C-260C-4C71-84B6-3989A88CF6C8}"/>
              </a:ext>
            </a:extLst>
          </p:cNvPr>
          <p:cNvSpPr txBox="1"/>
          <p:nvPr/>
        </p:nvSpPr>
        <p:spPr>
          <a:xfrm>
            <a:off x="1268185" y="170160"/>
            <a:ext cx="9280072" cy="923330"/>
          </a:xfrm>
          <a:prstGeom prst="rect">
            <a:avLst/>
          </a:prstGeom>
          <a:noFill/>
        </p:spPr>
        <p:txBody>
          <a:bodyPr wrap="square">
            <a:spAutoFit/>
          </a:bodyPr>
          <a:lstStyle/>
          <a:p>
            <a:pPr algn="ctr"/>
            <a:r>
              <a:rPr lang="en-US" b="1" i="0" dirty="0">
                <a:solidFill>
                  <a:srgbClr val="002060"/>
                </a:solidFill>
                <a:effectLst/>
                <a:latin typeface="Lato Extended"/>
              </a:rPr>
              <a:t>Let's refer to our Learning Targets:</a:t>
            </a:r>
          </a:p>
          <a:p>
            <a:pPr marL="285750" indent="-285750" algn="ctr">
              <a:buFont typeface="Arial" panose="020B0604020202020204" pitchFamily="34" charset="0"/>
              <a:buChar char="•"/>
            </a:pPr>
            <a:r>
              <a:rPr lang="en-US" b="0" i="0" dirty="0">
                <a:solidFill>
                  <a:srgbClr val="2D3B45"/>
                </a:solidFill>
                <a:effectLst/>
                <a:latin typeface="Lato Extended"/>
              </a:rPr>
              <a:t>I can find the gist of the chapter except of Summer of the Mariposas.</a:t>
            </a:r>
          </a:p>
          <a:p>
            <a:pPr marL="285750" indent="-285750" algn="ctr">
              <a:buFont typeface="Arial" panose="020B0604020202020204" pitchFamily="34" charset="0"/>
              <a:buChar char="•"/>
            </a:pPr>
            <a:r>
              <a:rPr lang="en-US" b="0" i="0" dirty="0">
                <a:solidFill>
                  <a:srgbClr val="2D3B45"/>
                </a:solidFill>
                <a:effectLst/>
                <a:latin typeface="Lato Extended"/>
              </a:rPr>
              <a:t>I can determine the difference between academic and domain-specific vocabulary.</a:t>
            </a:r>
          </a:p>
        </p:txBody>
      </p:sp>
    </p:spTree>
    <p:extLst>
      <p:ext uri="{BB962C8B-B14F-4D97-AF65-F5344CB8AC3E}">
        <p14:creationId xmlns:p14="http://schemas.microsoft.com/office/powerpoint/2010/main" val="21053268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FA0EF64-B3F3-4102-A50C-0CFD4FF73B03}"/>
              </a:ext>
            </a:extLst>
          </p:cNvPr>
          <p:cNvPicPr>
            <a:picLocks noChangeAspect="1"/>
          </p:cNvPicPr>
          <p:nvPr/>
        </p:nvPicPr>
        <p:blipFill rotWithShape="1">
          <a:blip r:embed="rId2"/>
          <a:srcRect t="3041" r="-1" b="-1"/>
          <a:stretch/>
        </p:blipFill>
        <p:spPr>
          <a:xfrm>
            <a:off x="321733" y="321733"/>
            <a:ext cx="11548534" cy="6214534"/>
          </a:xfrm>
          <a:prstGeom prst="rect">
            <a:avLst/>
          </a:prstGeom>
        </p:spPr>
      </p:pic>
    </p:spTree>
    <p:extLst>
      <p:ext uri="{BB962C8B-B14F-4D97-AF65-F5344CB8AC3E}">
        <p14:creationId xmlns:p14="http://schemas.microsoft.com/office/powerpoint/2010/main" val="3555164950"/>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4402485-CF7D-4904-9ECD-377F6B576D10}"/>
              </a:ext>
            </a:extLst>
          </p:cNvPr>
          <p:cNvSpPr>
            <a:spLocks noGrp="1"/>
          </p:cNvSpPr>
          <p:nvPr>
            <p:ph type="title"/>
          </p:nvPr>
        </p:nvSpPr>
        <p:spPr>
          <a:xfrm>
            <a:off x="838200" y="1641752"/>
            <a:ext cx="4391024" cy="1323439"/>
          </a:xfrm>
        </p:spPr>
        <p:txBody>
          <a:bodyPr anchor="t">
            <a:normAutofit/>
          </a:bodyPr>
          <a:lstStyle/>
          <a:p>
            <a:r>
              <a:rPr lang="en-US" sz="2500" b="0" i="0">
                <a:solidFill>
                  <a:schemeClr val="bg1"/>
                </a:solidFill>
                <a:effectLst/>
                <a:latin typeface="Lato Extended"/>
              </a:rPr>
              <a:t>Transformation</a:t>
            </a:r>
            <a:br>
              <a:rPr lang="en-US" sz="2500" b="0" i="0">
                <a:solidFill>
                  <a:schemeClr val="bg1"/>
                </a:solidFill>
                <a:effectLst/>
                <a:latin typeface="Lato Extended"/>
              </a:rPr>
            </a:br>
            <a:r>
              <a:rPr lang="en-US" sz="2500" b="1" i="0">
                <a:solidFill>
                  <a:schemeClr val="bg1"/>
                </a:solidFill>
                <a:effectLst/>
                <a:latin typeface="Lato Extended"/>
              </a:rPr>
              <a:t>Mariposa (mah-ree-PO-sah)</a:t>
            </a:r>
            <a:br>
              <a:rPr lang="en-US" sz="2500" b="0" i="0">
                <a:solidFill>
                  <a:schemeClr val="bg1"/>
                </a:solidFill>
                <a:effectLst/>
                <a:latin typeface="Lato Extended"/>
              </a:rPr>
            </a:br>
            <a:endParaRPr lang="en-US" sz="2500">
              <a:solidFill>
                <a:schemeClr val="bg1"/>
              </a:solidFill>
            </a:endParaRPr>
          </a:p>
        </p:txBody>
      </p:sp>
      <p:pic>
        <p:nvPicPr>
          <p:cNvPr id="4" name="Content Placeholder 3">
            <a:extLst>
              <a:ext uri="{FF2B5EF4-FFF2-40B4-BE49-F238E27FC236}">
                <a16:creationId xmlns:a16="http://schemas.microsoft.com/office/drawing/2014/main" id="{02B9B028-66B0-47E2-98B7-6BA8A23E9BCF}"/>
              </a:ext>
            </a:extLst>
          </p:cNvPr>
          <p:cNvPicPr>
            <a:picLocks noChangeAspect="1"/>
          </p:cNvPicPr>
          <p:nvPr/>
        </p:nvPicPr>
        <p:blipFill rotWithShape="1">
          <a:blip r:embed="rId2"/>
          <a:srcRect l="19559" r="5125" b="3"/>
          <a:stretch/>
        </p:blipFill>
        <p:spPr>
          <a:xfrm>
            <a:off x="6096000" y="841375"/>
            <a:ext cx="5260975" cy="4645025"/>
          </a:xfrm>
          <a:custGeom>
            <a:avLst/>
            <a:gdLst/>
            <a:ahLst/>
            <a:cxnLst/>
            <a:rect l="l" t="t" r="r" b="b"/>
            <a:pathLst>
              <a:path w="5260975" h="4707593">
                <a:moveTo>
                  <a:pt x="0" y="0"/>
                </a:moveTo>
                <a:lnTo>
                  <a:pt x="5260975" y="0"/>
                </a:lnTo>
                <a:lnTo>
                  <a:pt x="5260975" y="3296937"/>
                </a:lnTo>
                <a:lnTo>
                  <a:pt x="5260975" y="3518571"/>
                </a:lnTo>
                <a:lnTo>
                  <a:pt x="5226503" y="3534000"/>
                </a:lnTo>
                <a:cubicBezTo>
                  <a:pt x="5219783" y="3536785"/>
                  <a:pt x="5212389" y="3538321"/>
                  <a:pt x="5206341" y="3542065"/>
                </a:cubicBezTo>
                <a:cubicBezTo>
                  <a:pt x="5178495" y="3559156"/>
                  <a:pt x="5151515" y="3577591"/>
                  <a:pt x="5123287" y="3594010"/>
                </a:cubicBezTo>
                <a:cubicBezTo>
                  <a:pt x="5094195" y="3611004"/>
                  <a:pt x="5068175" y="3631071"/>
                  <a:pt x="5048107" y="3658244"/>
                </a:cubicBezTo>
                <a:cubicBezTo>
                  <a:pt x="5029480" y="3683496"/>
                  <a:pt x="5011429" y="3709131"/>
                  <a:pt x="4992899" y="3734479"/>
                </a:cubicBezTo>
                <a:cubicBezTo>
                  <a:pt x="4988194" y="3740912"/>
                  <a:pt x="4983873" y="3748498"/>
                  <a:pt x="4977440" y="3752627"/>
                </a:cubicBezTo>
                <a:cubicBezTo>
                  <a:pt x="4964094" y="3761268"/>
                  <a:pt x="4949499" y="3768277"/>
                  <a:pt x="4935193" y="3775382"/>
                </a:cubicBezTo>
                <a:cubicBezTo>
                  <a:pt x="4922903" y="3781431"/>
                  <a:pt x="4909845" y="3785943"/>
                  <a:pt x="4897844" y="3792472"/>
                </a:cubicBezTo>
                <a:cubicBezTo>
                  <a:pt x="4888243" y="3797658"/>
                  <a:pt x="4879697" y="3804859"/>
                  <a:pt x="4870767" y="3811388"/>
                </a:cubicBezTo>
                <a:cubicBezTo>
                  <a:pt x="4862990" y="3817052"/>
                  <a:pt x="4854445" y="3821949"/>
                  <a:pt x="4847916" y="3828767"/>
                </a:cubicBezTo>
                <a:cubicBezTo>
                  <a:pt x="4831977" y="3845281"/>
                  <a:pt x="4815942" y="3861508"/>
                  <a:pt x="4796163" y="3873702"/>
                </a:cubicBezTo>
                <a:cubicBezTo>
                  <a:pt x="4776672" y="3885799"/>
                  <a:pt x="4758237" y="3899338"/>
                  <a:pt x="4738843" y="3911628"/>
                </a:cubicBezTo>
                <a:cubicBezTo>
                  <a:pt x="4719831" y="3923630"/>
                  <a:pt x="4702645" y="3936783"/>
                  <a:pt x="4692755" y="3958099"/>
                </a:cubicBezTo>
                <a:cubicBezTo>
                  <a:pt x="4688339" y="3967508"/>
                  <a:pt x="4682097" y="3977782"/>
                  <a:pt x="4673744" y="3983255"/>
                </a:cubicBezTo>
                <a:cubicBezTo>
                  <a:pt x="4661838" y="3991032"/>
                  <a:pt x="4646764" y="3993817"/>
                  <a:pt x="4633801" y="4000442"/>
                </a:cubicBezTo>
                <a:cubicBezTo>
                  <a:pt x="4618535" y="4008219"/>
                  <a:pt x="4600869" y="4014940"/>
                  <a:pt x="4590499" y="4027326"/>
                </a:cubicBezTo>
                <a:cubicBezTo>
                  <a:pt x="4581281" y="4038368"/>
                  <a:pt x="4571968" y="4047009"/>
                  <a:pt x="4559773" y="4054018"/>
                </a:cubicBezTo>
                <a:cubicBezTo>
                  <a:pt x="4551229" y="4058915"/>
                  <a:pt x="4544892" y="4067844"/>
                  <a:pt x="4536059" y="4071877"/>
                </a:cubicBezTo>
                <a:cubicBezTo>
                  <a:pt x="4524441" y="4077254"/>
                  <a:pt x="4512727" y="4081479"/>
                  <a:pt x="4502549" y="4089832"/>
                </a:cubicBezTo>
                <a:cubicBezTo>
                  <a:pt x="4491987" y="4098473"/>
                  <a:pt x="4479986" y="4105290"/>
                  <a:pt x="4468944" y="4113356"/>
                </a:cubicBezTo>
                <a:cubicBezTo>
                  <a:pt x="4463087" y="4117676"/>
                  <a:pt x="4458286" y="4123341"/>
                  <a:pt x="4452622" y="4127854"/>
                </a:cubicBezTo>
                <a:cubicBezTo>
                  <a:pt x="4442252" y="4136111"/>
                  <a:pt x="4431690" y="4144176"/>
                  <a:pt x="4421032" y="4151953"/>
                </a:cubicBezTo>
                <a:cubicBezTo>
                  <a:pt x="4410375" y="4159731"/>
                  <a:pt x="4400197" y="4168756"/>
                  <a:pt x="4388483" y="4174421"/>
                </a:cubicBezTo>
                <a:cubicBezTo>
                  <a:pt x="4368513" y="4184023"/>
                  <a:pt x="4346717" y="4189784"/>
                  <a:pt x="4327321" y="4200153"/>
                </a:cubicBezTo>
                <a:cubicBezTo>
                  <a:pt x="4307639" y="4210714"/>
                  <a:pt x="4289107" y="4223965"/>
                  <a:pt x="4271633" y="4237983"/>
                </a:cubicBezTo>
                <a:cubicBezTo>
                  <a:pt x="4257807" y="4249025"/>
                  <a:pt x="4244845" y="4259971"/>
                  <a:pt x="4227465" y="4265635"/>
                </a:cubicBezTo>
                <a:cubicBezTo>
                  <a:pt x="4217768" y="4268804"/>
                  <a:pt x="4207591" y="4275717"/>
                  <a:pt x="4201733" y="4283783"/>
                </a:cubicBezTo>
                <a:cubicBezTo>
                  <a:pt x="4189059" y="4301353"/>
                  <a:pt x="4172833" y="4313739"/>
                  <a:pt x="4154494" y="4324301"/>
                </a:cubicBezTo>
                <a:cubicBezTo>
                  <a:pt x="4130010" y="4338511"/>
                  <a:pt x="4105814" y="4353009"/>
                  <a:pt x="4081234" y="4366931"/>
                </a:cubicBezTo>
                <a:cubicBezTo>
                  <a:pt x="4066737" y="4375189"/>
                  <a:pt x="4052335" y="4383926"/>
                  <a:pt x="4036971" y="4389975"/>
                </a:cubicBezTo>
                <a:cubicBezTo>
                  <a:pt x="4005575" y="4402457"/>
                  <a:pt x="3973410" y="4413114"/>
                  <a:pt x="3941725" y="4424733"/>
                </a:cubicBezTo>
                <a:cubicBezTo>
                  <a:pt x="3931355" y="4428477"/>
                  <a:pt x="3921561" y="4433854"/>
                  <a:pt x="3910999" y="4437119"/>
                </a:cubicBezTo>
                <a:cubicBezTo>
                  <a:pt x="3899573" y="4440671"/>
                  <a:pt x="3887285" y="4441727"/>
                  <a:pt x="3875859" y="4445280"/>
                </a:cubicBezTo>
                <a:cubicBezTo>
                  <a:pt x="3856847" y="4451136"/>
                  <a:pt x="3838412" y="4458626"/>
                  <a:pt x="3819401" y="4464579"/>
                </a:cubicBezTo>
                <a:cubicBezTo>
                  <a:pt x="3782723" y="4476005"/>
                  <a:pt x="3745949" y="4486951"/>
                  <a:pt x="3709176" y="4497800"/>
                </a:cubicBezTo>
                <a:cubicBezTo>
                  <a:pt x="3701303" y="4500105"/>
                  <a:pt x="3692757" y="4500393"/>
                  <a:pt x="3684981" y="4502889"/>
                </a:cubicBezTo>
                <a:cubicBezTo>
                  <a:pt x="3664337" y="4509610"/>
                  <a:pt x="3643789" y="4516907"/>
                  <a:pt x="3623338" y="4524300"/>
                </a:cubicBezTo>
                <a:cubicBezTo>
                  <a:pt x="3610953" y="4528813"/>
                  <a:pt x="3598854" y="4534382"/>
                  <a:pt x="3586373" y="4538702"/>
                </a:cubicBezTo>
                <a:cubicBezTo>
                  <a:pt x="3576387" y="4542159"/>
                  <a:pt x="3566113" y="4544847"/>
                  <a:pt x="3555743" y="4546960"/>
                </a:cubicBezTo>
                <a:cubicBezTo>
                  <a:pt x="3546814" y="4548785"/>
                  <a:pt x="3537501" y="4548592"/>
                  <a:pt x="3528667" y="4550801"/>
                </a:cubicBezTo>
                <a:cubicBezTo>
                  <a:pt x="3504759" y="4556753"/>
                  <a:pt x="3481140" y="4563475"/>
                  <a:pt x="3457424" y="4569811"/>
                </a:cubicBezTo>
                <a:cubicBezTo>
                  <a:pt x="3447919" y="4572308"/>
                  <a:pt x="3438221" y="4574133"/>
                  <a:pt x="3429003" y="4577301"/>
                </a:cubicBezTo>
                <a:cubicBezTo>
                  <a:pt x="3404327" y="4585654"/>
                  <a:pt x="3380036" y="4595159"/>
                  <a:pt x="3355264" y="4603033"/>
                </a:cubicBezTo>
                <a:cubicBezTo>
                  <a:pt x="3334717" y="4609562"/>
                  <a:pt x="3313593" y="4614266"/>
                  <a:pt x="3292757" y="4620027"/>
                </a:cubicBezTo>
                <a:cubicBezTo>
                  <a:pt x="3283924" y="4622524"/>
                  <a:pt x="3275475" y="4626077"/>
                  <a:pt x="3266643" y="4628188"/>
                </a:cubicBezTo>
                <a:cubicBezTo>
                  <a:pt x="3246863" y="4632990"/>
                  <a:pt x="3226796" y="4637022"/>
                  <a:pt x="3206921" y="4641823"/>
                </a:cubicBezTo>
                <a:cubicBezTo>
                  <a:pt x="3195590" y="4644607"/>
                  <a:pt x="3184645" y="4649600"/>
                  <a:pt x="3173123" y="4651425"/>
                </a:cubicBezTo>
                <a:cubicBezTo>
                  <a:pt x="3145759" y="4655745"/>
                  <a:pt x="3118203" y="4658817"/>
                  <a:pt x="3090646" y="4662274"/>
                </a:cubicBezTo>
                <a:cubicBezTo>
                  <a:pt x="3062227" y="4665826"/>
                  <a:pt x="3033902" y="4669571"/>
                  <a:pt x="3005480" y="4672739"/>
                </a:cubicBezTo>
                <a:cubicBezTo>
                  <a:pt x="2989926" y="4674372"/>
                  <a:pt x="2974275" y="4674660"/>
                  <a:pt x="2958721" y="4676196"/>
                </a:cubicBezTo>
                <a:cubicBezTo>
                  <a:pt x="2945087" y="4677541"/>
                  <a:pt x="2931549" y="4680037"/>
                  <a:pt x="2917915" y="4681670"/>
                </a:cubicBezTo>
                <a:cubicBezTo>
                  <a:pt x="2906105" y="4683013"/>
                  <a:pt x="2894199" y="4683781"/>
                  <a:pt x="2882389" y="4685126"/>
                </a:cubicBezTo>
                <a:cubicBezTo>
                  <a:pt x="2863475" y="4687334"/>
                  <a:pt x="2844655" y="4689831"/>
                  <a:pt x="2825837" y="4692135"/>
                </a:cubicBezTo>
                <a:cubicBezTo>
                  <a:pt x="2817964" y="4692999"/>
                  <a:pt x="2809706" y="4695399"/>
                  <a:pt x="2802313" y="4693960"/>
                </a:cubicBezTo>
                <a:cubicBezTo>
                  <a:pt x="2783686" y="4690310"/>
                  <a:pt x="2765347" y="4691367"/>
                  <a:pt x="2746816" y="4693863"/>
                </a:cubicBezTo>
                <a:cubicBezTo>
                  <a:pt x="2740479" y="4694728"/>
                  <a:pt x="2733662" y="4694535"/>
                  <a:pt x="2727517" y="4692903"/>
                </a:cubicBezTo>
                <a:cubicBezTo>
                  <a:pt x="2714939" y="4689638"/>
                  <a:pt x="2702745" y="4685029"/>
                  <a:pt x="2690359" y="4680997"/>
                </a:cubicBezTo>
                <a:cubicBezTo>
                  <a:pt x="2689014" y="4680517"/>
                  <a:pt x="2687382" y="4680421"/>
                  <a:pt x="2685943" y="4680133"/>
                </a:cubicBezTo>
                <a:cubicBezTo>
                  <a:pt x="2677781" y="4678500"/>
                  <a:pt x="2669717" y="4676868"/>
                  <a:pt x="2661554" y="4675428"/>
                </a:cubicBezTo>
                <a:cubicBezTo>
                  <a:pt x="2657138" y="4674660"/>
                  <a:pt x="2652625" y="4674564"/>
                  <a:pt x="2648208" y="4673892"/>
                </a:cubicBezTo>
                <a:cubicBezTo>
                  <a:pt x="2631118" y="4671203"/>
                  <a:pt x="2612299" y="4675716"/>
                  <a:pt x="2597512" y="4664099"/>
                </a:cubicBezTo>
                <a:cubicBezTo>
                  <a:pt x="2587911" y="4656609"/>
                  <a:pt x="2578597" y="4658338"/>
                  <a:pt x="2568324" y="4659490"/>
                </a:cubicBezTo>
                <a:cubicBezTo>
                  <a:pt x="2560547" y="4660354"/>
                  <a:pt x="2552577" y="4660065"/>
                  <a:pt x="2544704" y="4660162"/>
                </a:cubicBezTo>
                <a:cubicBezTo>
                  <a:pt x="2530878" y="4660449"/>
                  <a:pt x="2517052" y="4660546"/>
                  <a:pt x="2503225" y="4661026"/>
                </a:cubicBezTo>
                <a:cubicBezTo>
                  <a:pt x="2498808" y="4661218"/>
                  <a:pt x="2494297" y="4663619"/>
                  <a:pt x="2489975" y="4663235"/>
                </a:cubicBezTo>
                <a:cubicBezTo>
                  <a:pt x="2470004" y="4661410"/>
                  <a:pt x="2450033" y="4658529"/>
                  <a:pt x="2430061" y="4656897"/>
                </a:cubicBezTo>
                <a:cubicBezTo>
                  <a:pt x="2418732" y="4655938"/>
                  <a:pt x="2407114" y="4657761"/>
                  <a:pt x="2395880" y="4656417"/>
                </a:cubicBezTo>
                <a:cubicBezTo>
                  <a:pt x="2382919" y="4654881"/>
                  <a:pt x="2370245" y="4650945"/>
                  <a:pt x="2357378" y="4648544"/>
                </a:cubicBezTo>
                <a:cubicBezTo>
                  <a:pt x="2353826" y="4647872"/>
                  <a:pt x="2349889" y="4648736"/>
                  <a:pt x="2346145" y="4648928"/>
                </a:cubicBezTo>
                <a:cubicBezTo>
                  <a:pt x="2341920" y="4649120"/>
                  <a:pt x="2337791" y="4649504"/>
                  <a:pt x="2333567" y="4649600"/>
                </a:cubicBezTo>
                <a:cubicBezTo>
                  <a:pt x="2320700" y="4649793"/>
                  <a:pt x="2307835" y="4649504"/>
                  <a:pt x="2294968" y="4650177"/>
                </a:cubicBezTo>
                <a:cubicBezTo>
                  <a:pt x="2287095" y="4650561"/>
                  <a:pt x="2278839" y="4654497"/>
                  <a:pt x="2271540" y="4653057"/>
                </a:cubicBezTo>
                <a:cubicBezTo>
                  <a:pt x="2256659" y="4650272"/>
                  <a:pt x="2241776" y="4656513"/>
                  <a:pt x="2226895" y="4651329"/>
                </a:cubicBezTo>
                <a:cubicBezTo>
                  <a:pt x="2222285" y="4649793"/>
                  <a:pt x="2215948" y="4653633"/>
                  <a:pt x="2210379" y="4653825"/>
                </a:cubicBezTo>
                <a:cubicBezTo>
                  <a:pt x="2196457" y="4654305"/>
                  <a:pt x="2182535" y="4654209"/>
                  <a:pt x="2168613" y="4654113"/>
                </a:cubicBezTo>
                <a:cubicBezTo>
                  <a:pt x="2156131" y="4654017"/>
                  <a:pt x="2143168" y="4655361"/>
                  <a:pt x="2131167" y="4652673"/>
                </a:cubicBezTo>
                <a:cubicBezTo>
                  <a:pt x="2118588" y="4649793"/>
                  <a:pt x="2107259" y="4650177"/>
                  <a:pt x="2095065" y="4653441"/>
                </a:cubicBezTo>
                <a:cubicBezTo>
                  <a:pt x="2086711" y="4655649"/>
                  <a:pt x="2077878" y="4655938"/>
                  <a:pt x="2069237" y="4656609"/>
                </a:cubicBezTo>
                <a:cubicBezTo>
                  <a:pt x="2059924" y="4657377"/>
                  <a:pt x="2049650" y="4655361"/>
                  <a:pt x="2041201" y="4658529"/>
                </a:cubicBezTo>
                <a:cubicBezTo>
                  <a:pt x="2016044" y="4667939"/>
                  <a:pt x="1990216" y="4669955"/>
                  <a:pt x="1963909" y="4669955"/>
                </a:cubicBezTo>
                <a:cubicBezTo>
                  <a:pt x="1959107" y="4669955"/>
                  <a:pt x="1954210" y="4668612"/>
                  <a:pt x="1949603" y="4667171"/>
                </a:cubicBezTo>
                <a:cubicBezTo>
                  <a:pt x="1922717" y="4658529"/>
                  <a:pt x="1895737" y="4659297"/>
                  <a:pt x="1868373" y="4664578"/>
                </a:cubicBezTo>
                <a:cubicBezTo>
                  <a:pt x="1862708" y="4665731"/>
                  <a:pt x="1856372" y="4665923"/>
                  <a:pt x="1850707" y="4664771"/>
                </a:cubicBezTo>
                <a:cubicBezTo>
                  <a:pt x="1834768" y="4661410"/>
                  <a:pt x="1819309" y="4655841"/>
                  <a:pt x="1803275" y="4653441"/>
                </a:cubicBezTo>
                <a:cubicBezTo>
                  <a:pt x="1776775" y="4649504"/>
                  <a:pt x="1753828" y="4662754"/>
                  <a:pt x="1730112" y="4671396"/>
                </a:cubicBezTo>
                <a:cubicBezTo>
                  <a:pt x="1707548" y="4679557"/>
                  <a:pt x="1688345" y="4697992"/>
                  <a:pt x="1661652" y="4693863"/>
                </a:cubicBezTo>
                <a:cubicBezTo>
                  <a:pt x="1658965" y="4693479"/>
                  <a:pt x="1655988" y="4696071"/>
                  <a:pt x="1653011" y="4696744"/>
                </a:cubicBezTo>
                <a:cubicBezTo>
                  <a:pt x="1644850" y="4698568"/>
                  <a:pt x="1636689" y="4700776"/>
                  <a:pt x="1628431" y="4701641"/>
                </a:cubicBezTo>
                <a:cubicBezTo>
                  <a:pt x="1618350" y="4702793"/>
                  <a:pt x="1608076" y="4702409"/>
                  <a:pt x="1597995" y="4703369"/>
                </a:cubicBezTo>
                <a:cubicBezTo>
                  <a:pt x="1585032" y="4704521"/>
                  <a:pt x="1572263" y="4707593"/>
                  <a:pt x="1559396" y="4707593"/>
                </a:cubicBezTo>
                <a:cubicBezTo>
                  <a:pt x="1549026" y="4707593"/>
                  <a:pt x="1538753" y="4704041"/>
                  <a:pt x="1528480" y="4702312"/>
                </a:cubicBezTo>
                <a:cubicBezTo>
                  <a:pt x="1513981" y="4699912"/>
                  <a:pt x="1498042" y="4700584"/>
                  <a:pt x="1485272" y="4694439"/>
                </a:cubicBezTo>
                <a:cubicBezTo>
                  <a:pt x="1471639" y="4687910"/>
                  <a:pt x="1458676" y="4684934"/>
                  <a:pt x="1444562" y="4686950"/>
                </a:cubicBezTo>
                <a:cubicBezTo>
                  <a:pt x="1439857" y="4687622"/>
                  <a:pt x="1433808" y="4691655"/>
                  <a:pt x="1431696" y="4695783"/>
                </a:cubicBezTo>
                <a:cubicBezTo>
                  <a:pt x="1426991" y="4705001"/>
                  <a:pt x="1420559" y="4706634"/>
                  <a:pt x="1411821" y="4703464"/>
                </a:cubicBezTo>
                <a:cubicBezTo>
                  <a:pt x="1404236" y="4700776"/>
                  <a:pt x="1394922" y="4699432"/>
                  <a:pt x="1389738" y="4694247"/>
                </a:cubicBezTo>
                <a:cubicBezTo>
                  <a:pt x="1375047" y="4679557"/>
                  <a:pt x="1356324" y="4679077"/>
                  <a:pt x="1338081" y="4675141"/>
                </a:cubicBezTo>
                <a:cubicBezTo>
                  <a:pt x="1326945" y="4672739"/>
                  <a:pt x="1316574" y="4672644"/>
                  <a:pt x="1305436" y="4674276"/>
                </a:cubicBezTo>
                <a:cubicBezTo>
                  <a:pt x="1281241" y="4677925"/>
                  <a:pt x="1257717" y="4672739"/>
                  <a:pt x="1234481" y="4666115"/>
                </a:cubicBezTo>
                <a:cubicBezTo>
                  <a:pt x="1219118" y="4661698"/>
                  <a:pt x="1203372" y="4659010"/>
                  <a:pt x="1188106" y="4654497"/>
                </a:cubicBezTo>
                <a:cubicBezTo>
                  <a:pt x="1176680" y="4651041"/>
                  <a:pt x="1165255" y="4646912"/>
                  <a:pt x="1154790" y="4641343"/>
                </a:cubicBezTo>
                <a:cubicBezTo>
                  <a:pt x="1139618" y="4633181"/>
                  <a:pt x="1126369" y="4620891"/>
                  <a:pt x="1107069" y="4624156"/>
                </a:cubicBezTo>
                <a:cubicBezTo>
                  <a:pt x="1090074" y="4627036"/>
                  <a:pt x="1074713" y="4620988"/>
                  <a:pt x="1059158" y="4615227"/>
                </a:cubicBezTo>
                <a:cubicBezTo>
                  <a:pt x="1047732" y="4611002"/>
                  <a:pt x="1036308" y="4606681"/>
                  <a:pt x="1024496" y="4603993"/>
                </a:cubicBezTo>
                <a:cubicBezTo>
                  <a:pt x="1010478" y="4600824"/>
                  <a:pt x="994635" y="4602169"/>
                  <a:pt x="982153" y="4596311"/>
                </a:cubicBezTo>
                <a:cubicBezTo>
                  <a:pt x="969095" y="4590166"/>
                  <a:pt x="958246" y="4594295"/>
                  <a:pt x="946628" y="4596024"/>
                </a:cubicBezTo>
                <a:cubicBezTo>
                  <a:pt x="928097" y="4598712"/>
                  <a:pt x="909661" y="4603705"/>
                  <a:pt x="890939" y="4597368"/>
                </a:cubicBezTo>
                <a:cubicBezTo>
                  <a:pt x="868184" y="4589687"/>
                  <a:pt x="845620" y="4581430"/>
                  <a:pt x="822769" y="4574133"/>
                </a:cubicBezTo>
                <a:cubicBezTo>
                  <a:pt x="813934" y="4571347"/>
                  <a:pt x="804431" y="4570195"/>
                  <a:pt x="795212" y="4568947"/>
                </a:cubicBezTo>
                <a:cubicBezTo>
                  <a:pt x="786476" y="4567891"/>
                  <a:pt x="776010" y="4570579"/>
                  <a:pt x="769288" y="4566547"/>
                </a:cubicBezTo>
                <a:cubicBezTo>
                  <a:pt x="752005" y="4556178"/>
                  <a:pt x="734243" y="4551089"/>
                  <a:pt x="714271" y="4551089"/>
                </a:cubicBezTo>
                <a:cubicBezTo>
                  <a:pt x="706781" y="4551089"/>
                  <a:pt x="699484" y="4546768"/>
                  <a:pt x="691900" y="4545999"/>
                </a:cubicBezTo>
                <a:cubicBezTo>
                  <a:pt x="681529" y="4545040"/>
                  <a:pt x="669623" y="4542447"/>
                  <a:pt x="660598" y="4546096"/>
                </a:cubicBezTo>
                <a:cubicBezTo>
                  <a:pt x="639379" y="4554737"/>
                  <a:pt x="622193" y="4547536"/>
                  <a:pt x="603662" y="4538991"/>
                </a:cubicBezTo>
                <a:cubicBezTo>
                  <a:pt x="585418" y="4530541"/>
                  <a:pt x="566215" y="4523821"/>
                  <a:pt x="546821" y="4518251"/>
                </a:cubicBezTo>
                <a:cubicBezTo>
                  <a:pt x="539524" y="4516235"/>
                  <a:pt x="530787" y="4519596"/>
                  <a:pt x="522721" y="4520267"/>
                </a:cubicBezTo>
                <a:cubicBezTo>
                  <a:pt x="519840" y="4520460"/>
                  <a:pt x="516671" y="4520748"/>
                  <a:pt x="514080" y="4519788"/>
                </a:cubicBezTo>
                <a:cubicBezTo>
                  <a:pt x="489020" y="4510570"/>
                  <a:pt x="463575" y="4503561"/>
                  <a:pt x="436404" y="4508361"/>
                </a:cubicBezTo>
                <a:cubicBezTo>
                  <a:pt x="433908" y="4508842"/>
                  <a:pt x="431123" y="4507786"/>
                  <a:pt x="428626" y="4507114"/>
                </a:cubicBezTo>
                <a:cubicBezTo>
                  <a:pt x="416432" y="4503657"/>
                  <a:pt x="404526" y="4498184"/>
                  <a:pt x="392141" y="4496936"/>
                </a:cubicBezTo>
                <a:cubicBezTo>
                  <a:pt x="361608" y="4493864"/>
                  <a:pt x="330884" y="4492615"/>
                  <a:pt x="300157" y="4490599"/>
                </a:cubicBezTo>
                <a:cubicBezTo>
                  <a:pt x="298237" y="4490503"/>
                  <a:pt x="296221" y="4490503"/>
                  <a:pt x="294493" y="4489831"/>
                </a:cubicBezTo>
                <a:cubicBezTo>
                  <a:pt x="283163" y="4485702"/>
                  <a:pt x="273274" y="4487047"/>
                  <a:pt x="263671" y="4494919"/>
                </a:cubicBezTo>
                <a:cubicBezTo>
                  <a:pt x="259447" y="4498376"/>
                  <a:pt x="253686" y="4500200"/>
                  <a:pt x="248406" y="4502121"/>
                </a:cubicBezTo>
                <a:cubicBezTo>
                  <a:pt x="240628" y="4505002"/>
                  <a:pt x="232659" y="4507786"/>
                  <a:pt x="224594" y="4509610"/>
                </a:cubicBezTo>
                <a:cubicBezTo>
                  <a:pt x="216624" y="4511338"/>
                  <a:pt x="208079" y="4513738"/>
                  <a:pt x="200398" y="4512395"/>
                </a:cubicBezTo>
                <a:cubicBezTo>
                  <a:pt x="186572" y="4509994"/>
                  <a:pt x="173417" y="4504618"/>
                  <a:pt x="159783" y="4501064"/>
                </a:cubicBezTo>
                <a:cubicBezTo>
                  <a:pt x="155079" y="4499816"/>
                  <a:pt x="149893" y="4500009"/>
                  <a:pt x="144997" y="4499912"/>
                </a:cubicBezTo>
                <a:cubicBezTo>
                  <a:pt x="133763" y="4499625"/>
                  <a:pt x="122241" y="4502409"/>
                  <a:pt x="112064" y="4494440"/>
                </a:cubicBezTo>
                <a:cubicBezTo>
                  <a:pt x="102655" y="4486951"/>
                  <a:pt x="93148" y="4489158"/>
                  <a:pt x="83259" y="4494824"/>
                </a:cubicBezTo>
                <a:cubicBezTo>
                  <a:pt x="76154" y="4498857"/>
                  <a:pt x="68090" y="4502025"/>
                  <a:pt x="60120" y="4503561"/>
                </a:cubicBezTo>
                <a:cubicBezTo>
                  <a:pt x="49174" y="4505673"/>
                  <a:pt x="38324" y="4506538"/>
                  <a:pt x="26514" y="4505289"/>
                </a:cubicBezTo>
                <a:cubicBezTo>
                  <a:pt x="18161" y="4504425"/>
                  <a:pt x="11343" y="4504041"/>
                  <a:pt x="4814" y="4498952"/>
                </a:cubicBezTo>
                <a:cubicBezTo>
                  <a:pt x="3759" y="4498184"/>
                  <a:pt x="1839" y="4497992"/>
                  <a:pt x="398" y="4498089"/>
                </a:cubicBezTo>
                <a:lnTo>
                  <a:pt x="0" y="4498087"/>
                </a:lnTo>
                <a:close/>
              </a:path>
            </a:pathLst>
          </a:custGeom>
          <a:effectLst>
            <a:outerShdw blurRad="381000" dist="152400" dir="5400000" algn="t" rotWithShape="0">
              <a:prstClr val="black">
                <a:alpha val="10000"/>
              </a:prstClr>
            </a:outerShdw>
          </a:effectLst>
        </p:spPr>
      </p:pic>
      <p:grpSp>
        <p:nvGrpSpPr>
          <p:cNvPr id="13" name="Group 12">
            <a:extLst>
              <a:ext uri="{FF2B5EF4-FFF2-40B4-BE49-F238E27FC236}">
                <a16:creationId xmlns:a16="http://schemas.microsoft.com/office/drawing/2014/main" id="{23705FF7-CAB4-430F-A07B-AF2245F17F1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96000" y="4138312"/>
            <a:ext cx="5260975" cy="1410656"/>
            <a:chOff x="6096000" y="4138312"/>
            <a:chExt cx="5260975" cy="1410656"/>
          </a:xfrm>
        </p:grpSpPr>
        <p:sp>
          <p:nvSpPr>
            <p:cNvPr id="14" name="Freeform: Shape 13">
              <a:extLst>
                <a:ext uri="{FF2B5EF4-FFF2-40B4-BE49-F238E27FC236}">
                  <a16:creationId xmlns:a16="http://schemas.microsoft.com/office/drawing/2014/main" id="{6BFFE2ED-DBB9-4090-905D-1939650FC5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4138312"/>
              <a:ext cx="5260975" cy="1410656"/>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E4D1EC16-E672-4366-A091-73675BE548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4138312"/>
              <a:ext cx="5260975" cy="1410656"/>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20621883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38EDFCA-E8A8-445D-828C-08EE1CB88B1F}"/>
              </a:ext>
            </a:extLst>
          </p:cNvPr>
          <p:cNvPicPr>
            <a:picLocks noChangeAspect="1"/>
          </p:cNvPicPr>
          <p:nvPr/>
        </p:nvPicPr>
        <p:blipFill rotWithShape="1">
          <a:blip r:embed="rId2"/>
          <a:srcRect l="9091" t="23103"/>
          <a:stretch/>
        </p:blipFill>
        <p:spPr>
          <a:xfrm>
            <a:off x="20" y="10"/>
            <a:ext cx="12191980" cy="6857990"/>
          </a:xfrm>
          <a:prstGeom prst="rect">
            <a:avLst/>
          </a:prstGeom>
        </p:spPr>
      </p:pic>
      <p:sp>
        <p:nvSpPr>
          <p:cNvPr id="9" name="Rectangle 8">
            <a:extLst>
              <a:ext uri="{FF2B5EF4-FFF2-40B4-BE49-F238E27FC236}">
                <a16:creationId xmlns:a16="http://schemas.microsoft.com/office/drawing/2014/main" id="{2B1D4F77-A17C-43D7-B7FA-545148E4E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7492064" y="321176"/>
            <a:ext cx="4332307"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E48490D-5D23-4788-88BA-9935829B996D}"/>
              </a:ext>
            </a:extLst>
          </p:cNvPr>
          <p:cNvSpPr>
            <a:spLocks noGrp="1"/>
          </p:cNvSpPr>
          <p:nvPr>
            <p:ph type="title"/>
          </p:nvPr>
        </p:nvSpPr>
        <p:spPr>
          <a:xfrm>
            <a:off x="7492064" y="616205"/>
            <a:ext cx="4446509" cy="1344975"/>
          </a:xfrm>
        </p:spPr>
        <p:txBody>
          <a:bodyPr>
            <a:normAutofit fontScale="90000"/>
          </a:bodyPr>
          <a:lstStyle/>
          <a:p>
            <a:pPr algn="ctr"/>
            <a:r>
              <a:rPr lang="en-US" sz="4000" b="1" i="0" dirty="0">
                <a:solidFill>
                  <a:srgbClr val="000000"/>
                </a:solidFill>
                <a:effectLst/>
                <a:latin typeface="Lato Extended"/>
              </a:rPr>
              <a:t>Mariposa </a:t>
            </a:r>
            <a:br>
              <a:rPr lang="en-US" sz="4000" b="1" i="0" dirty="0">
                <a:solidFill>
                  <a:srgbClr val="000000"/>
                </a:solidFill>
                <a:effectLst/>
                <a:latin typeface="Lato Extended"/>
              </a:rPr>
            </a:br>
            <a:r>
              <a:rPr lang="en-US" sz="4000" b="1" i="0" dirty="0">
                <a:solidFill>
                  <a:srgbClr val="000000"/>
                </a:solidFill>
                <a:effectLst/>
                <a:latin typeface="Lato Extended"/>
              </a:rPr>
              <a:t>(</a:t>
            </a:r>
            <a:r>
              <a:rPr lang="en-US" sz="4000" b="1" i="0" dirty="0" err="1">
                <a:solidFill>
                  <a:srgbClr val="000000"/>
                </a:solidFill>
                <a:effectLst/>
                <a:latin typeface="Lato Extended"/>
              </a:rPr>
              <a:t>mah</a:t>
            </a:r>
            <a:r>
              <a:rPr lang="en-US" sz="4000" b="1" i="0" dirty="0">
                <a:solidFill>
                  <a:srgbClr val="000000"/>
                </a:solidFill>
                <a:effectLst/>
                <a:latin typeface="Lato Extended"/>
              </a:rPr>
              <a:t>-</a:t>
            </a:r>
            <a:r>
              <a:rPr lang="en-US" sz="4000" b="1" i="0" dirty="0" err="1">
                <a:solidFill>
                  <a:srgbClr val="000000"/>
                </a:solidFill>
                <a:effectLst/>
                <a:latin typeface="Lato Extended"/>
              </a:rPr>
              <a:t>ree</a:t>
            </a:r>
            <a:r>
              <a:rPr lang="en-US" sz="4000" b="1" i="0" dirty="0">
                <a:solidFill>
                  <a:srgbClr val="000000"/>
                </a:solidFill>
                <a:effectLst/>
                <a:latin typeface="Lato Extended"/>
              </a:rPr>
              <a:t>-PO-</a:t>
            </a:r>
            <a:r>
              <a:rPr lang="en-US" sz="4000" b="1" i="0" dirty="0" err="1">
                <a:solidFill>
                  <a:srgbClr val="000000"/>
                </a:solidFill>
                <a:effectLst/>
                <a:latin typeface="Lato Extended"/>
              </a:rPr>
              <a:t>sah</a:t>
            </a:r>
            <a:r>
              <a:rPr lang="en-US" sz="4000" b="1" i="0" dirty="0">
                <a:solidFill>
                  <a:srgbClr val="000000"/>
                </a:solidFill>
                <a:effectLst/>
                <a:latin typeface="Lato Extended"/>
              </a:rPr>
              <a:t>)</a:t>
            </a:r>
            <a:br>
              <a:rPr lang="en-US" sz="4000" b="0" i="0" dirty="0">
                <a:solidFill>
                  <a:srgbClr val="000000"/>
                </a:solidFill>
                <a:effectLst/>
                <a:latin typeface="Lato Extended"/>
              </a:rPr>
            </a:br>
            <a:endParaRPr lang="en-US" sz="4000" dirty="0"/>
          </a:p>
        </p:txBody>
      </p:sp>
      <p:sp>
        <p:nvSpPr>
          <p:cNvPr id="3" name="Content Placeholder 2">
            <a:extLst>
              <a:ext uri="{FF2B5EF4-FFF2-40B4-BE49-F238E27FC236}">
                <a16:creationId xmlns:a16="http://schemas.microsoft.com/office/drawing/2014/main" id="{43893DEF-CBD1-441C-ADDD-5E2A6C102FE9}"/>
              </a:ext>
            </a:extLst>
          </p:cNvPr>
          <p:cNvSpPr>
            <a:spLocks noGrp="1"/>
          </p:cNvSpPr>
          <p:nvPr>
            <p:ph idx="1"/>
          </p:nvPr>
        </p:nvSpPr>
        <p:spPr>
          <a:xfrm>
            <a:off x="7749290" y="2121763"/>
            <a:ext cx="3764826" cy="4602594"/>
          </a:xfrm>
        </p:spPr>
        <p:txBody>
          <a:bodyPr>
            <a:normAutofit lnSpcReduction="10000"/>
          </a:bodyPr>
          <a:lstStyle/>
          <a:p>
            <a:r>
              <a:rPr lang="en-US" sz="1700" b="0" i="0" dirty="0">
                <a:effectLst/>
                <a:latin typeface="Lato Extended"/>
              </a:rPr>
              <a:t>Butterfly in Spanish. Mariposas are slender, delicate insects with four wide, colorful wings. In almost every culture, butterflies are associated with </a:t>
            </a:r>
            <a:r>
              <a:rPr lang="en-US" sz="1700" b="1" i="0" dirty="0">
                <a:effectLst/>
                <a:latin typeface="Lato Extended"/>
              </a:rPr>
              <a:t>transformation</a:t>
            </a:r>
            <a:r>
              <a:rPr lang="en-US" sz="1700" b="0" i="0" dirty="0">
                <a:effectLst/>
                <a:latin typeface="Lato Extended"/>
              </a:rPr>
              <a:t>. </a:t>
            </a:r>
          </a:p>
          <a:p>
            <a:r>
              <a:rPr lang="en-US" sz="1700" b="0" i="0" dirty="0">
                <a:effectLst/>
                <a:latin typeface="Lato Extended"/>
              </a:rPr>
              <a:t>The Aztecs held the butterfly,</a:t>
            </a:r>
            <a:r>
              <a:rPr lang="en-US" sz="1700" b="0" i="1" dirty="0">
                <a:effectLst/>
                <a:latin typeface="Lato Extended"/>
              </a:rPr>
              <a:t> </a:t>
            </a:r>
            <a:r>
              <a:rPr lang="en-US" sz="1700" b="0" i="1" dirty="0" err="1">
                <a:effectLst/>
                <a:latin typeface="Lato Extended"/>
              </a:rPr>
              <a:t>papalotl</a:t>
            </a:r>
            <a:r>
              <a:rPr lang="en-US" sz="1700" b="0" i="0" dirty="0">
                <a:effectLst/>
                <a:latin typeface="Lato Extended"/>
              </a:rPr>
              <a:t>, in high regard and had a special celebration to welcome the migrating monarchs in early August every year. </a:t>
            </a:r>
            <a:r>
              <a:rPr lang="en-US" sz="1700" b="1" i="0" dirty="0">
                <a:effectLst/>
                <a:latin typeface="Lato Extended"/>
              </a:rPr>
              <a:t>They believed that mariposas were the cheerful souls of their loved ones, the angels of women and children, their fallen warriors, their ancestors, returning home transformed to assure them that they were well and the life, however brief, was beautiful.</a:t>
            </a:r>
          </a:p>
          <a:p>
            <a:pPr marL="0" indent="0">
              <a:buNone/>
            </a:pPr>
            <a:br>
              <a:rPr lang="en-US" sz="1400" dirty="0"/>
            </a:br>
            <a:endParaRPr lang="en-US" sz="1400" dirty="0"/>
          </a:p>
        </p:txBody>
      </p:sp>
    </p:spTree>
    <p:extLst>
      <p:ext uri="{BB962C8B-B14F-4D97-AF65-F5344CB8AC3E}">
        <p14:creationId xmlns:p14="http://schemas.microsoft.com/office/powerpoint/2010/main" val="31082631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14A1AB86FCD1B48B6FFF1538A53C9E6" ma:contentTypeVersion="4" ma:contentTypeDescription="Create a new document." ma:contentTypeScope="" ma:versionID="9a1e2427fe1e415e04832fa9f14d9322">
  <xsd:schema xmlns:xsd="http://www.w3.org/2001/XMLSchema" xmlns:xs="http://www.w3.org/2001/XMLSchema" xmlns:p="http://schemas.microsoft.com/office/2006/metadata/properties" xmlns:ns2="fa5db8f3-0a1c-48c8-bbdc-f97b329079ad" targetNamespace="http://schemas.microsoft.com/office/2006/metadata/properties" ma:root="true" ma:fieldsID="3ccd016b46a9ecd2b02dc738a5c28643" ns2:_="">
    <xsd:import namespace="fa5db8f3-0a1c-48c8-bbdc-f97b329079a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a5db8f3-0a1c-48c8-bbdc-f97b329079a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7799F51-F251-4232-AB61-EA3DF7CD6552}">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FAB8878A-575D-4688-A371-67AE55DA8F6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a5db8f3-0a1c-48c8-bbdc-f97b329079a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FB47220-58BE-4C29-856C-85B584FCED5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87</TotalTime>
  <Words>681</Words>
  <Application>Microsoft Office PowerPoint</Application>
  <PresentationFormat>Widescreen</PresentationFormat>
  <Paragraphs>57</Paragraphs>
  <Slides>13</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13</vt:i4>
      </vt:variant>
    </vt:vector>
  </HeadingPairs>
  <TitlesOfParts>
    <vt:vector size="21" baseType="lpstr">
      <vt:lpstr>Arial</vt:lpstr>
      <vt:lpstr>Calibri</vt:lpstr>
      <vt:lpstr>Calibri Light</vt:lpstr>
      <vt:lpstr>Gill Sans MT</vt:lpstr>
      <vt:lpstr>Lato Extended</vt:lpstr>
      <vt:lpstr>Wingdings 2</vt:lpstr>
      <vt:lpstr>Office Theme</vt:lpstr>
      <vt:lpstr>Dividend</vt:lpstr>
      <vt:lpstr>PowerPoint Presentation</vt:lpstr>
      <vt:lpstr>Agenda:</vt:lpstr>
      <vt:lpstr>PowerPoint Presentation</vt:lpstr>
      <vt:lpstr>Academic vs. Domain Specific Vocabulary </vt:lpstr>
      <vt:lpstr>PowerPoint Presentation</vt:lpstr>
      <vt:lpstr>Can you define the following two academic vocabulary words...gist and determine </vt:lpstr>
      <vt:lpstr>PowerPoint Presentation</vt:lpstr>
      <vt:lpstr>Transformation Mariposa (mah-ree-PO-sah) </vt:lpstr>
      <vt:lpstr>Mariposa  (mah-ree-PO-sah) </vt:lpstr>
      <vt:lpstr>What do you think the butterflies will symbolize in this text? </vt:lpstr>
      <vt:lpstr>Gist of Chapter 1 </vt:lpstr>
      <vt:lpstr>Summer of the mariposas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1 Lesson 2 </dc:title>
  <dc:creator>Blanchard, Jennifer</dc:creator>
  <cp:lastModifiedBy>Lewis, Melissa</cp:lastModifiedBy>
  <cp:revision>4</cp:revision>
  <dcterms:created xsi:type="dcterms:W3CDTF">2020-11-09T21:19:49Z</dcterms:created>
  <dcterms:modified xsi:type="dcterms:W3CDTF">2021-08-30T21:57:55Z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0x010100E14A1AB86FCD1B48B6FFF1538A53C9E6</vt:lpwstr>
  </property>
</Properties>
</file>