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72" r:id="rId5"/>
  </p:sldMasterIdLst>
  <p:sldIdLst>
    <p:sldId id="295" r:id="rId6"/>
    <p:sldId id="296" r:id="rId7"/>
    <p:sldId id="297" r:id="rId8"/>
    <p:sldId id="257" r:id="rId9"/>
    <p:sldId id="261" r:id="rId10"/>
    <p:sldId id="259" r:id="rId11"/>
    <p:sldId id="260" r:id="rId12"/>
    <p:sldId id="265" r:id="rId13"/>
    <p:sldId id="266" r:id="rId14"/>
    <p:sldId id="267" r:id="rId15"/>
    <p:sldId id="268" r:id="rId16"/>
    <p:sldId id="29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19" autoAdjust="0"/>
  </p:normalViewPr>
  <p:slideViewPr>
    <p:cSldViewPr snapToGrid="0">
      <p:cViewPr varScale="1">
        <p:scale>
          <a:sx n="85" d="100"/>
          <a:sy n="85" d="100"/>
        </p:scale>
        <p:origin x="48" y="2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9/12/2021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344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9/12/2021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008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9/12/2021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999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E40ED-EDDD-4877-9CB3-D61DD1CE96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770720-CDC6-42F8-ACD4-CFF4C943D1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E05F48-3BED-4723-8E3C-9684FCDF3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632F-3252-47B9-A431-F7544DA049CB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4CB43-D547-472C-9356-043FFAA91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91BB48-513C-4E48-A53E-BD0154CE0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3B5A4-D751-456A-B4BE-C7CC380D9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558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FA14D-B04B-4858-9F04-517316C18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7F1E4-5E3F-4C20-A90A-72DD3E564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BBB27-6DB7-4582-9BE7-10BDC01E8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632F-3252-47B9-A431-F7544DA049CB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E7E7DC-137B-46FE-96D6-8CEA795E4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00C08E-A700-4F7E-AEF4-8AAB7C44F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3B5A4-D751-456A-B4BE-C7CC380D9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7848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47301-50AC-4CB3-99EC-357C645D6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918F1D-2BE5-4C97-B584-8BB962330E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D09B3-7F1C-4DCF-87F0-B2B161521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632F-3252-47B9-A431-F7544DA049CB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BE5D3-BA16-4E64-992C-26442119D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DFCD4-6E22-45B4-BD77-4646ED5A4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3B5A4-D751-456A-B4BE-C7CC380D9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66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6BC4E-DD87-46C5-85EB-C2157B7D1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41B00-EE94-42E6-9398-4BB8A7907E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3A63AD-D132-45C3-98A9-15A7B69D2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0F2FBA-CBE6-4B76-85DD-2A0FF68F4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632F-3252-47B9-A431-F7544DA049CB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D809A0-A37E-4E18-9259-C0A21B0BD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960661-6070-48D6-9D00-858633B10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3B5A4-D751-456A-B4BE-C7CC380D9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8786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64F4F-CCDA-40EB-9E6F-DD69D970A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AC7488-E3FD-49D2-B727-DE49F45B06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EB472A-59A3-4E6F-825D-38C1960532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53CB64-9CF8-46B8-A25B-6F32B8DC12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BDB1F4-B216-4048-B946-78E1491541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BE2C47-A047-4064-B902-D95903F6B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632F-3252-47B9-A431-F7544DA049CB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6692A0-3C17-431E-8517-81AC05581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C57491-8A29-44E6-9A44-B5654D2B0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3B5A4-D751-456A-B4BE-C7CC380D9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15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13FC1-FB11-44EB-B25E-5FBF9A873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FB0A5A-F314-4F29-8CFD-D55738880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632F-3252-47B9-A431-F7544DA049CB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18379B-45BA-46AA-88BC-B1755564A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6C1AA7-F71A-4B7A-9C74-23DB6A9E8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3B5A4-D751-456A-B4BE-C7CC380D9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0466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973184-EAEE-4BFE-8458-198CE1DA3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632F-3252-47B9-A431-F7544DA049CB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9ECA0A-442E-4627-A19E-0F3DC3834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CB269E-294A-4D79-A2D3-DA90263F4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3B5A4-D751-456A-B4BE-C7CC380D9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8549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93038-B102-416A-8C3E-A06510A54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40C17-1FB0-4511-981E-E44E96489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3F29F9-4855-40FE-B853-D5EC8850AC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5E7F30-67B4-4EE8-B499-103483BDC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632F-3252-47B9-A431-F7544DA049CB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1D64C9-8436-42C6-BB15-598D4F320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8FF84A-3577-439C-AC51-41E258A0E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3B5A4-D751-456A-B4BE-C7CC380D9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21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9/12/2021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4002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B7F41-0596-4020-AE27-6F48785EE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8102B8-C6AF-49C2-8BC6-3510C8D209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B1105D-5644-4544-B83C-EE0CAEE627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F5CED5-D12D-4A20-B3FE-31BB035BC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632F-3252-47B9-A431-F7544DA049CB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7C544B-3D57-4462-8B6D-44A07CC10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0BBFB5-825E-4864-A8FF-56E35F20F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3B5A4-D751-456A-B4BE-C7CC380D9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7867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56C62-7B36-4FF5-AE80-FBFAE6FA0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37EBD9-A657-41BF-B48D-4931648027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2E3EB3-08AF-4FB8-8210-15A0AABC2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632F-3252-47B9-A431-F7544DA049CB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0F3802-017F-4EB0-AFDD-651CB4766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2E0945-FA0A-49A2-B38E-790FC9DD1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3B5A4-D751-456A-B4BE-C7CC380D9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4967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A2896E-33EF-455F-8ABD-FEB6439632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3BBEA7-D652-48ED-A36B-C3ACF0BE7F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A074E-5529-44A5-8BD3-761CCECAE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632F-3252-47B9-A431-F7544DA049CB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0393FC-1FB4-4DD4-BBB3-586A3F990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293C9D-F095-4DD1-B574-CE070DA75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3B5A4-D751-456A-B4BE-C7CC380D9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903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9/12/2021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960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9/12/2021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987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9/12/2021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686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9/12/2021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967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9/12/2021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824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9/12/2021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863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9/12/2021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91304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9/12/2021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215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4C3CC9-77B9-4C8F-8A55-CC20D1194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15D5C0-AA9B-48FC-AF76-BB2A996615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8A617-A555-44F4-A07C-B21CE0087E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A632F-3252-47B9-A431-F7544DA049CB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330AF-2ACF-4F4E-A295-3DB13DBB3E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5F94C7-ED87-4651-9858-4B9644B890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3B5A4-D751-456A-B4BE-C7CC380D9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037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8.xml"/><Relationship Id="rId1" Type="http://schemas.openxmlformats.org/officeDocument/2006/relationships/video" Target="https://www.youtube.com/embed/fiaPqgwJFo4?feature=oembe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8.xml"/><Relationship Id="rId1" Type="http://schemas.openxmlformats.org/officeDocument/2006/relationships/video" Target="https://www.youtube.com/embed/WYSnf6qy4WA?feature=oembed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B58A187-A4B1-42EB-A4C7-8635BA507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7F14E7F-3054-458C-ACF9-A8DA1757C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3747C1C-97FC-4D70-A6C8-A01FBCF5A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28" name="Straight Connector 16">
              <a:extLst>
                <a:ext uri="{FF2B5EF4-FFF2-40B4-BE49-F238E27FC236}">
                  <a16:creationId xmlns:a16="http://schemas.microsoft.com/office/drawing/2014/main" id="{05CDC370-AE44-4300-98BA-FE204E881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7B15501-CB9A-4642-80EE-2876EF039E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AFF9525-325F-47B3-A63C-93C12253AD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B66F8A2C-B8CF-4B20-9A73-2ADCF63027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5DD78E9-DE0D-47AF-A0DB-F475221E3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118D329-2010-4A15-B57C-429FFAE35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 w="6350" cap="sq" cmpd="sng" algn="ctr">
            <a:solidFill>
              <a:schemeClr val="tx1"/>
            </a:solidFill>
            <a:prstDash val="solid"/>
            <a:miter lim="800000"/>
          </a:ln>
          <a:effectLst/>
        </p:spPr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7CF64F-BEEF-4DD0-BB45-2CC09FFFE0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73440" y="1272800"/>
            <a:ext cx="2481307" cy="431240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600" spc="80" dirty="0"/>
              <a:t>M1 U1 L04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3600" spc="8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600" spc="80" dirty="0"/>
              <a:t>Chapter 3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94262BC-EE98-4BD6-82DB-4955E8DCC2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2" y="2057401"/>
            <a:ext cx="0" cy="274320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6F392A39-BA3A-4024-818D-F25AA0C8B6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7253" y="1065726"/>
            <a:ext cx="5704567" cy="2020537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58053CDA-FDC8-4452-80C3-A6AC9FD7ECD5}"/>
              </a:ext>
            </a:extLst>
          </p:cNvPr>
          <p:cNvSpPr txBox="1"/>
          <p:nvPr/>
        </p:nvSpPr>
        <p:spPr>
          <a:xfrm>
            <a:off x="936985" y="3429000"/>
            <a:ext cx="684932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Lato Extended"/>
              </a:rPr>
              <a:t>I can find the gist of chapter 3.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0" i="0" dirty="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Lato Extended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Lato Extended"/>
              </a:rPr>
              <a:t>I can explain what effect is created by differences in the points of view of the characters and the reader in the chapter 3 excerpt of Summer of the Mariposas. </a:t>
            </a:r>
            <a:endParaRPr lang="en-US" sz="2000" b="0" i="0" dirty="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Lato Extended"/>
            </a:endParaRPr>
          </a:p>
          <a:p>
            <a:pPr algn="ctr"/>
            <a:r>
              <a:rPr lang="en-US" sz="2000" b="0" i="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Lato Extended"/>
              </a:rPr>
              <a:t>(Key Ideas &amp; Details LTa and Craft and Structure LTc)</a:t>
            </a:r>
          </a:p>
        </p:txBody>
      </p:sp>
    </p:spTree>
    <p:extLst>
      <p:ext uri="{BB962C8B-B14F-4D97-AF65-F5344CB8AC3E}">
        <p14:creationId xmlns:p14="http://schemas.microsoft.com/office/powerpoint/2010/main" val="20495487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5C8894-9675-44CB-990C-36E5680206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042" y="140038"/>
            <a:ext cx="4348768" cy="61893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AC8B0A8-C2E7-47C9-87C8-B1EBAF66FF73}"/>
              </a:ext>
            </a:extLst>
          </p:cNvPr>
          <p:cNvSpPr txBox="1"/>
          <p:nvPr/>
        </p:nvSpPr>
        <p:spPr>
          <a:xfrm>
            <a:off x="5729288" y="364332"/>
            <a:ext cx="56221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Each of you has your very own Affix List found on pages 216-221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47D8C6-430B-4C1D-9CC9-D0907664EF8A}"/>
              </a:ext>
            </a:extLst>
          </p:cNvPr>
          <p:cNvSpPr txBox="1"/>
          <p:nvPr/>
        </p:nvSpPr>
        <p:spPr>
          <a:xfrm>
            <a:off x="5561409" y="1495186"/>
            <a:ext cx="5957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Let’s use our list to explore some words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C1B697-87DE-468A-9F6B-F548F401D73F}"/>
              </a:ext>
            </a:extLst>
          </p:cNvPr>
          <p:cNvSpPr txBox="1"/>
          <p:nvPr/>
        </p:nvSpPr>
        <p:spPr>
          <a:xfrm>
            <a:off x="5493544" y="2543175"/>
            <a:ext cx="595788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Divide the word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inaudible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into its parts.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prefix =                      which means: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root= 		         which means: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suffix=                       which means: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Based on these word parts,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inaudible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must mean what?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95792E-A1AE-48D4-A53D-599C3A55AD26}"/>
              </a:ext>
            </a:extLst>
          </p:cNvPr>
          <p:cNvSpPr txBox="1"/>
          <p:nvPr/>
        </p:nvSpPr>
        <p:spPr>
          <a:xfrm>
            <a:off x="5493544" y="5590163"/>
            <a:ext cx="609719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a person were an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auditory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learner, what could that mean?</a:t>
            </a:r>
          </a:p>
        </p:txBody>
      </p:sp>
    </p:spTree>
    <p:extLst>
      <p:ext uri="{BB962C8B-B14F-4D97-AF65-F5344CB8AC3E}">
        <p14:creationId xmlns:p14="http://schemas.microsoft.com/office/powerpoint/2010/main" val="2355704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5C8894-9675-44CB-990C-36E5680206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042" y="140038"/>
            <a:ext cx="4348768" cy="61893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AC8B0A8-C2E7-47C9-87C8-B1EBAF66FF73}"/>
              </a:ext>
            </a:extLst>
          </p:cNvPr>
          <p:cNvSpPr txBox="1"/>
          <p:nvPr/>
        </p:nvSpPr>
        <p:spPr>
          <a:xfrm>
            <a:off x="5729288" y="364332"/>
            <a:ext cx="56221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Each of you has your very own Affix List found on pages 216-221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47D8C6-430B-4C1D-9CC9-D0907664EF8A}"/>
              </a:ext>
            </a:extLst>
          </p:cNvPr>
          <p:cNvSpPr txBox="1"/>
          <p:nvPr/>
        </p:nvSpPr>
        <p:spPr>
          <a:xfrm>
            <a:off x="5561409" y="1495186"/>
            <a:ext cx="5957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Let’s use our list to explore some words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C1B697-87DE-468A-9F6B-F548F401D73F}"/>
              </a:ext>
            </a:extLst>
          </p:cNvPr>
          <p:cNvSpPr txBox="1"/>
          <p:nvPr/>
        </p:nvSpPr>
        <p:spPr>
          <a:xfrm>
            <a:off x="5493544" y="2543175"/>
            <a:ext cx="595788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Sometimes a word has 2 roots or base words. What 2 roots make up the word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hydrophobia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root=                      which means: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root= 		     which means: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Based on these word parts,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hydrophobia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must mean what?</a:t>
            </a:r>
          </a:p>
        </p:txBody>
      </p:sp>
    </p:spTree>
    <p:extLst>
      <p:ext uri="{BB962C8B-B14F-4D97-AF65-F5344CB8AC3E}">
        <p14:creationId xmlns:p14="http://schemas.microsoft.com/office/powerpoint/2010/main" val="3680989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1799A-D964-417A-9773-01B0BC41C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81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134">
            <a:extLst>
              <a:ext uri="{FF2B5EF4-FFF2-40B4-BE49-F238E27FC236}">
                <a16:creationId xmlns:a16="http://schemas.microsoft.com/office/drawing/2014/main" id="{1E94681D-2A4C-4A8D-B9B5-31D440D03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Rectangle 136">
            <a:extLst>
              <a:ext uri="{FF2B5EF4-FFF2-40B4-BE49-F238E27FC236}">
                <a16:creationId xmlns:a16="http://schemas.microsoft.com/office/drawing/2014/main" id="{04B7AC44-1B7B-4F09-9AA4-3DFDEC575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030" name="Rectangle 138">
            <a:extLst>
              <a:ext uri="{FF2B5EF4-FFF2-40B4-BE49-F238E27FC236}">
                <a16:creationId xmlns:a16="http://schemas.microsoft.com/office/drawing/2014/main" id="{6683E473-94FF-4ACE-9433-1F14799E89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1031" name="Rectangle 140">
            <a:extLst>
              <a:ext uri="{FF2B5EF4-FFF2-40B4-BE49-F238E27FC236}">
                <a16:creationId xmlns:a16="http://schemas.microsoft.com/office/drawing/2014/main" id="{EB949D8D-8E17-4DBF-BEA8-13C57BF638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71040CC-8A51-4DBC-8C3F-14BA4B530F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52" r="7683" b="-1"/>
          <a:stretch/>
        </p:blipFill>
        <p:spPr bwMode="auto">
          <a:xfrm>
            <a:off x="568686" y="882398"/>
            <a:ext cx="3292022" cy="5094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" name="Rectangle 142">
            <a:extLst>
              <a:ext uri="{FF2B5EF4-FFF2-40B4-BE49-F238E27FC236}">
                <a16:creationId xmlns:a16="http://schemas.microsoft.com/office/drawing/2014/main" id="{4BC6FC45-D4D9-4025-91DA-272D318D3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54630" y="237744"/>
            <a:ext cx="7652977" cy="6382512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3" name="Rectangle 144">
            <a:extLst>
              <a:ext uri="{FF2B5EF4-FFF2-40B4-BE49-F238E27FC236}">
                <a16:creationId xmlns:a16="http://schemas.microsoft.com/office/drawing/2014/main" id="{EA284212-C175-4C82-B112-A5208F70C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9222" y="393365"/>
            <a:ext cx="7328969" cy="6059273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975D1D-8B92-45D8-A7C7-E6299A66B39D}"/>
              </a:ext>
            </a:extLst>
          </p:cNvPr>
          <p:cNvSpPr txBox="1"/>
          <p:nvPr/>
        </p:nvSpPr>
        <p:spPr>
          <a:xfrm>
            <a:off x="4598479" y="502885"/>
            <a:ext cx="6281928" cy="8647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Chapter 3 Vocabulary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4428EF-0F4C-4913-9F47-AB62C4C14C19}"/>
              </a:ext>
            </a:extLst>
          </p:cNvPr>
          <p:cNvSpPr txBox="1"/>
          <p:nvPr/>
        </p:nvSpPr>
        <p:spPr>
          <a:xfrm>
            <a:off x="5196866" y="1598773"/>
            <a:ext cx="6281928" cy="3648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indent="-18288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sz="2000" b="1" i="0" dirty="0">
                <a:effectLst/>
              </a:rPr>
              <a:t>Immaculate - perfectly clean, flawless</a:t>
            </a:r>
          </a:p>
          <a:p>
            <a:pPr indent="-18288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endParaRPr lang="en-US" sz="2000" b="1" i="0" dirty="0">
              <a:effectLst/>
            </a:endParaRPr>
          </a:p>
          <a:p>
            <a:pPr indent="-18288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sz="2000" b="1" i="0" dirty="0">
                <a:effectLst/>
              </a:rPr>
              <a:t>Inexplicably - in a way that cannot be explained or accounted for</a:t>
            </a:r>
          </a:p>
          <a:p>
            <a:pPr indent="-18288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endParaRPr lang="en-US" sz="2000" b="1" i="0" dirty="0">
              <a:effectLst/>
            </a:endParaRPr>
          </a:p>
          <a:p>
            <a:pPr indent="-18288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sz="2000" b="1" i="0" dirty="0">
                <a:effectLst/>
              </a:rPr>
              <a:t>Penance - voluntary self-punishment inflicted as an outward expression of repentance for having done wrong</a:t>
            </a:r>
          </a:p>
          <a:p>
            <a:pPr indent="-18288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endParaRPr lang="en-US" sz="2000" b="1" i="0" dirty="0">
              <a:effectLst/>
            </a:endParaRPr>
          </a:p>
          <a:p>
            <a:pPr indent="-18288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sz="2000" b="1" i="0" dirty="0">
                <a:effectLst/>
              </a:rPr>
              <a:t>Ominous – threatening</a:t>
            </a:r>
          </a:p>
          <a:p>
            <a:pPr indent="-18288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endParaRPr lang="en-US" sz="2000" b="1" i="0" dirty="0">
              <a:effectLst/>
            </a:endParaRPr>
          </a:p>
          <a:p>
            <a:pPr indent="-18288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sz="2000" b="1" i="0" dirty="0">
                <a:effectLst/>
              </a:rPr>
              <a:t>Apparition - a ghost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D1D5351-70C9-441B-B63F-BBD369A13249}"/>
              </a:ext>
            </a:extLst>
          </p:cNvPr>
          <p:cNvSpPr txBox="1"/>
          <p:nvPr/>
        </p:nvSpPr>
        <p:spPr>
          <a:xfrm>
            <a:off x="725685" y="179719"/>
            <a:ext cx="29780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Follow along as we read Chapter 3, pages 44-58.</a:t>
            </a:r>
          </a:p>
        </p:txBody>
      </p:sp>
    </p:spTree>
    <p:extLst>
      <p:ext uri="{BB962C8B-B14F-4D97-AF65-F5344CB8AC3E}">
        <p14:creationId xmlns:p14="http://schemas.microsoft.com/office/powerpoint/2010/main" val="13676078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8501D5B-673C-4B96-9483-606BCC702D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789" y="605919"/>
            <a:ext cx="5002349" cy="178655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C051BB1-2D63-442A-99A3-D70B273D8BAA}"/>
              </a:ext>
            </a:extLst>
          </p:cNvPr>
          <p:cNvSpPr txBox="1"/>
          <p:nvPr/>
        </p:nvSpPr>
        <p:spPr>
          <a:xfrm>
            <a:off x="6246189" y="729448"/>
            <a:ext cx="53661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2D3B45"/>
                </a:solidFill>
                <a:effectLst/>
                <a:latin typeface="Lato Extended"/>
              </a:rPr>
              <a:t>Learning Target:  I can find the gist of the chapter 3 excerpt of </a:t>
            </a:r>
            <a:r>
              <a:rPr lang="en-US" b="1" i="1" dirty="0">
                <a:solidFill>
                  <a:srgbClr val="2D3B45"/>
                </a:solidFill>
                <a:effectLst/>
                <a:latin typeface="Lato Extended"/>
              </a:rPr>
              <a:t>Summer of the Mariposas</a:t>
            </a:r>
            <a:r>
              <a:rPr lang="en-US" b="1" i="0" dirty="0">
                <a:solidFill>
                  <a:srgbClr val="2D3B45"/>
                </a:solidFill>
                <a:effectLst/>
                <a:latin typeface="Lato Extended"/>
              </a:rPr>
              <a:t>. </a:t>
            </a:r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CE0FB4-E5A1-4903-8D78-298B03654557}"/>
              </a:ext>
            </a:extLst>
          </p:cNvPr>
          <p:cNvSpPr txBox="1"/>
          <p:nvPr/>
        </p:nvSpPr>
        <p:spPr>
          <a:xfrm>
            <a:off x="981377" y="2675513"/>
            <a:ext cx="1052962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i="0" dirty="0">
                <a:solidFill>
                  <a:srgbClr val="2D3B45"/>
                </a:solidFill>
                <a:effectLst/>
                <a:latin typeface="Lato Extended"/>
              </a:rPr>
              <a:t>Synopsis: </a:t>
            </a:r>
            <a:r>
              <a:rPr lang="en-US" b="1" i="1" dirty="0">
                <a:solidFill>
                  <a:srgbClr val="2D3B45"/>
                </a:solidFill>
                <a:effectLst/>
                <a:latin typeface="Lato Extended"/>
              </a:rPr>
              <a:t>Summer of the Mariposas</a:t>
            </a:r>
            <a:r>
              <a:rPr lang="en-US" b="1" i="0" dirty="0">
                <a:solidFill>
                  <a:srgbClr val="2D3B45"/>
                </a:solidFill>
                <a:effectLst/>
                <a:latin typeface="Lato Extended"/>
              </a:rPr>
              <a:t> Chapter 3</a:t>
            </a:r>
            <a:endParaRPr lang="en-US" b="0" i="0" dirty="0">
              <a:solidFill>
                <a:srgbClr val="2D3B45"/>
              </a:solidFill>
              <a:effectLst/>
              <a:latin typeface="Lato Extended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D3B45"/>
                </a:solidFill>
                <a:effectLst/>
                <a:latin typeface="Lato Extended"/>
              </a:rPr>
              <a:t>While the sisters load the drowned man’s body in their car, Odilia is visited by La Llorona.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D3B45"/>
                </a:solidFill>
                <a:effectLst/>
                <a:latin typeface="Lato Extended"/>
              </a:rPr>
              <a:t>La Llorona is an apparition whose children have drowned and who guards other children as penance.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D3B45"/>
                </a:solidFill>
                <a:effectLst/>
                <a:latin typeface="Lato Extended"/>
              </a:rPr>
              <a:t>La Llorona tells Odilia to take the dead body to Mexico. La Llorona also declares that she will protect the girls on the upcoming journey, and help Odilia find her way.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D3B45"/>
                </a:solidFill>
                <a:effectLst/>
                <a:latin typeface="Lato Extended"/>
              </a:rPr>
              <a:t>La Llorona gives Odilia a magical Aztec ear pendant as protection.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8B68E2-E5E3-46B3-AF6C-53B36EE9C925}"/>
              </a:ext>
            </a:extLst>
          </p:cNvPr>
          <p:cNvSpPr txBox="1"/>
          <p:nvPr/>
        </p:nvSpPr>
        <p:spPr>
          <a:xfrm>
            <a:off x="1486601" y="4824442"/>
            <a:ext cx="9009365" cy="1200329"/>
          </a:xfrm>
          <a:custGeom>
            <a:avLst/>
            <a:gdLst>
              <a:gd name="connsiteX0" fmla="*/ 0 w 9009365"/>
              <a:gd name="connsiteY0" fmla="*/ 0 h 1200329"/>
              <a:gd name="connsiteX1" fmla="*/ 472992 w 9009365"/>
              <a:gd name="connsiteY1" fmla="*/ 0 h 1200329"/>
              <a:gd name="connsiteX2" fmla="*/ 1036077 w 9009365"/>
              <a:gd name="connsiteY2" fmla="*/ 0 h 1200329"/>
              <a:gd name="connsiteX3" fmla="*/ 1418975 w 9009365"/>
              <a:gd name="connsiteY3" fmla="*/ 0 h 1200329"/>
              <a:gd name="connsiteX4" fmla="*/ 1891967 w 9009365"/>
              <a:gd name="connsiteY4" fmla="*/ 0 h 1200329"/>
              <a:gd name="connsiteX5" fmla="*/ 2364958 w 9009365"/>
              <a:gd name="connsiteY5" fmla="*/ 0 h 1200329"/>
              <a:gd name="connsiteX6" fmla="*/ 2657763 w 9009365"/>
              <a:gd name="connsiteY6" fmla="*/ 0 h 1200329"/>
              <a:gd name="connsiteX7" fmla="*/ 3130754 w 9009365"/>
              <a:gd name="connsiteY7" fmla="*/ 0 h 1200329"/>
              <a:gd name="connsiteX8" fmla="*/ 3783933 w 9009365"/>
              <a:gd name="connsiteY8" fmla="*/ 0 h 1200329"/>
              <a:gd name="connsiteX9" fmla="*/ 4166831 w 9009365"/>
              <a:gd name="connsiteY9" fmla="*/ 0 h 1200329"/>
              <a:gd name="connsiteX10" fmla="*/ 4729917 w 9009365"/>
              <a:gd name="connsiteY10" fmla="*/ 0 h 1200329"/>
              <a:gd name="connsiteX11" fmla="*/ 5202908 w 9009365"/>
              <a:gd name="connsiteY11" fmla="*/ 0 h 1200329"/>
              <a:gd name="connsiteX12" fmla="*/ 5495713 w 9009365"/>
              <a:gd name="connsiteY12" fmla="*/ 0 h 1200329"/>
              <a:gd name="connsiteX13" fmla="*/ 5968704 w 9009365"/>
              <a:gd name="connsiteY13" fmla="*/ 0 h 1200329"/>
              <a:gd name="connsiteX14" fmla="*/ 6261509 w 9009365"/>
              <a:gd name="connsiteY14" fmla="*/ 0 h 1200329"/>
              <a:gd name="connsiteX15" fmla="*/ 6734500 w 9009365"/>
              <a:gd name="connsiteY15" fmla="*/ 0 h 1200329"/>
              <a:gd name="connsiteX16" fmla="*/ 7027305 w 9009365"/>
              <a:gd name="connsiteY16" fmla="*/ 0 h 1200329"/>
              <a:gd name="connsiteX17" fmla="*/ 7410203 w 9009365"/>
              <a:gd name="connsiteY17" fmla="*/ 0 h 1200329"/>
              <a:gd name="connsiteX18" fmla="*/ 8153475 w 9009365"/>
              <a:gd name="connsiteY18" fmla="*/ 0 h 1200329"/>
              <a:gd name="connsiteX19" fmla="*/ 9009365 w 9009365"/>
              <a:gd name="connsiteY19" fmla="*/ 0 h 1200329"/>
              <a:gd name="connsiteX20" fmla="*/ 9009365 w 9009365"/>
              <a:gd name="connsiteY20" fmla="*/ 412113 h 1200329"/>
              <a:gd name="connsiteX21" fmla="*/ 9009365 w 9009365"/>
              <a:gd name="connsiteY21" fmla="*/ 788216 h 1200329"/>
              <a:gd name="connsiteX22" fmla="*/ 9009365 w 9009365"/>
              <a:gd name="connsiteY22" fmla="*/ 1200329 h 1200329"/>
              <a:gd name="connsiteX23" fmla="*/ 8356186 w 9009365"/>
              <a:gd name="connsiteY23" fmla="*/ 1200329 h 1200329"/>
              <a:gd name="connsiteX24" fmla="*/ 8063382 w 9009365"/>
              <a:gd name="connsiteY24" fmla="*/ 1200329 h 1200329"/>
              <a:gd name="connsiteX25" fmla="*/ 7680484 w 9009365"/>
              <a:gd name="connsiteY25" fmla="*/ 1200329 h 1200329"/>
              <a:gd name="connsiteX26" fmla="*/ 7117398 w 9009365"/>
              <a:gd name="connsiteY26" fmla="*/ 1200329 h 1200329"/>
              <a:gd name="connsiteX27" fmla="*/ 6374126 w 9009365"/>
              <a:gd name="connsiteY27" fmla="*/ 1200329 h 1200329"/>
              <a:gd name="connsiteX28" fmla="*/ 5720947 w 9009365"/>
              <a:gd name="connsiteY28" fmla="*/ 1200329 h 1200329"/>
              <a:gd name="connsiteX29" fmla="*/ 5247955 w 9009365"/>
              <a:gd name="connsiteY29" fmla="*/ 1200329 h 1200329"/>
              <a:gd name="connsiteX30" fmla="*/ 4684870 w 9009365"/>
              <a:gd name="connsiteY30" fmla="*/ 1200329 h 1200329"/>
              <a:gd name="connsiteX31" fmla="*/ 4392065 w 9009365"/>
              <a:gd name="connsiteY31" fmla="*/ 1200329 h 1200329"/>
              <a:gd name="connsiteX32" fmla="*/ 4099261 w 9009365"/>
              <a:gd name="connsiteY32" fmla="*/ 1200329 h 1200329"/>
              <a:gd name="connsiteX33" fmla="*/ 3806457 w 9009365"/>
              <a:gd name="connsiteY33" fmla="*/ 1200329 h 1200329"/>
              <a:gd name="connsiteX34" fmla="*/ 3423559 w 9009365"/>
              <a:gd name="connsiteY34" fmla="*/ 1200329 h 1200329"/>
              <a:gd name="connsiteX35" fmla="*/ 2860473 w 9009365"/>
              <a:gd name="connsiteY35" fmla="*/ 1200329 h 1200329"/>
              <a:gd name="connsiteX36" fmla="*/ 2477575 w 9009365"/>
              <a:gd name="connsiteY36" fmla="*/ 1200329 h 1200329"/>
              <a:gd name="connsiteX37" fmla="*/ 2004584 w 9009365"/>
              <a:gd name="connsiteY37" fmla="*/ 1200329 h 1200329"/>
              <a:gd name="connsiteX38" fmla="*/ 1711779 w 9009365"/>
              <a:gd name="connsiteY38" fmla="*/ 1200329 h 1200329"/>
              <a:gd name="connsiteX39" fmla="*/ 968507 w 9009365"/>
              <a:gd name="connsiteY39" fmla="*/ 1200329 h 1200329"/>
              <a:gd name="connsiteX40" fmla="*/ 675702 w 9009365"/>
              <a:gd name="connsiteY40" fmla="*/ 1200329 h 1200329"/>
              <a:gd name="connsiteX41" fmla="*/ 0 w 9009365"/>
              <a:gd name="connsiteY41" fmla="*/ 1200329 h 1200329"/>
              <a:gd name="connsiteX42" fmla="*/ 0 w 9009365"/>
              <a:gd name="connsiteY42" fmla="*/ 788216 h 1200329"/>
              <a:gd name="connsiteX43" fmla="*/ 0 w 9009365"/>
              <a:gd name="connsiteY43" fmla="*/ 388106 h 1200329"/>
              <a:gd name="connsiteX44" fmla="*/ 0 w 9009365"/>
              <a:gd name="connsiteY44" fmla="*/ 0 h 1200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9009365" h="1200329" extrusionOk="0">
                <a:moveTo>
                  <a:pt x="0" y="0"/>
                </a:moveTo>
                <a:cubicBezTo>
                  <a:pt x="95791" y="-35434"/>
                  <a:pt x="368700" y="14409"/>
                  <a:pt x="472992" y="0"/>
                </a:cubicBezTo>
                <a:cubicBezTo>
                  <a:pt x="577284" y="-14409"/>
                  <a:pt x="819544" y="46802"/>
                  <a:pt x="1036077" y="0"/>
                </a:cubicBezTo>
                <a:cubicBezTo>
                  <a:pt x="1252610" y="-46802"/>
                  <a:pt x="1321988" y="34588"/>
                  <a:pt x="1418975" y="0"/>
                </a:cubicBezTo>
                <a:cubicBezTo>
                  <a:pt x="1515962" y="-34588"/>
                  <a:pt x="1700609" y="8259"/>
                  <a:pt x="1891967" y="0"/>
                </a:cubicBezTo>
                <a:cubicBezTo>
                  <a:pt x="2083325" y="-8259"/>
                  <a:pt x="2215681" y="19362"/>
                  <a:pt x="2364958" y="0"/>
                </a:cubicBezTo>
                <a:cubicBezTo>
                  <a:pt x="2514235" y="-19362"/>
                  <a:pt x="2528014" y="20844"/>
                  <a:pt x="2657763" y="0"/>
                </a:cubicBezTo>
                <a:cubicBezTo>
                  <a:pt x="2787512" y="-20844"/>
                  <a:pt x="2958704" y="32345"/>
                  <a:pt x="3130754" y="0"/>
                </a:cubicBezTo>
                <a:cubicBezTo>
                  <a:pt x="3302804" y="-32345"/>
                  <a:pt x="3596337" y="40433"/>
                  <a:pt x="3783933" y="0"/>
                </a:cubicBezTo>
                <a:cubicBezTo>
                  <a:pt x="3971529" y="-40433"/>
                  <a:pt x="4056403" y="22851"/>
                  <a:pt x="4166831" y="0"/>
                </a:cubicBezTo>
                <a:cubicBezTo>
                  <a:pt x="4277259" y="-22851"/>
                  <a:pt x="4492193" y="6275"/>
                  <a:pt x="4729917" y="0"/>
                </a:cubicBezTo>
                <a:cubicBezTo>
                  <a:pt x="4967641" y="-6275"/>
                  <a:pt x="5106616" y="53688"/>
                  <a:pt x="5202908" y="0"/>
                </a:cubicBezTo>
                <a:cubicBezTo>
                  <a:pt x="5299200" y="-53688"/>
                  <a:pt x="5418204" y="20494"/>
                  <a:pt x="5495713" y="0"/>
                </a:cubicBezTo>
                <a:cubicBezTo>
                  <a:pt x="5573222" y="-20494"/>
                  <a:pt x="5832317" y="7405"/>
                  <a:pt x="5968704" y="0"/>
                </a:cubicBezTo>
                <a:cubicBezTo>
                  <a:pt x="6105091" y="-7405"/>
                  <a:pt x="6187735" y="22455"/>
                  <a:pt x="6261509" y="0"/>
                </a:cubicBezTo>
                <a:cubicBezTo>
                  <a:pt x="6335284" y="-22455"/>
                  <a:pt x="6538041" y="46473"/>
                  <a:pt x="6734500" y="0"/>
                </a:cubicBezTo>
                <a:cubicBezTo>
                  <a:pt x="6930959" y="-46473"/>
                  <a:pt x="6927557" y="10267"/>
                  <a:pt x="7027305" y="0"/>
                </a:cubicBezTo>
                <a:cubicBezTo>
                  <a:pt x="7127054" y="-10267"/>
                  <a:pt x="7254322" y="27100"/>
                  <a:pt x="7410203" y="0"/>
                </a:cubicBezTo>
                <a:cubicBezTo>
                  <a:pt x="7566084" y="-27100"/>
                  <a:pt x="7828534" y="45293"/>
                  <a:pt x="8153475" y="0"/>
                </a:cubicBezTo>
                <a:cubicBezTo>
                  <a:pt x="8478416" y="-45293"/>
                  <a:pt x="8807296" y="20466"/>
                  <a:pt x="9009365" y="0"/>
                </a:cubicBezTo>
                <a:cubicBezTo>
                  <a:pt x="9056975" y="203075"/>
                  <a:pt x="8983861" y="312401"/>
                  <a:pt x="9009365" y="412113"/>
                </a:cubicBezTo>
                <a:cubicBezTo>
                  <a:pt x="9034869" y="511825"/>
                  <a:pt x="8999611" y="600347"/>
                  <a:pt x="9009365" y="788216"/>
                </a:cubicBezTo>
                <a:cubicBezTo>
                  <a:pt x="9019119" y="976085"/>
                  <a:pt x="8979035" y="1029133"/>
                  <a:pt x="9009365" y="1200329"/>
                </a:cubicBezTo>
                <a:cubicBezTo>
                  <a:pt x="8872657" y="1260550"/>
                  <a:pt x="8607021" y="1150233"/>
                  <a:pt x="8356186" y="1200329"/>
                </a:cubicBezTo>
                <a:cubicBezTo>
                  <a:pt x="8105351" y="1250425"/>
                  <a:pt x="8176721" y="1192820"/>
                  <a:pt x="8063382" y="1200329"/>
                </a:cubicBezTo>
                <a:cubicBezTo>
                  <a:pt x="7950043" y="1207838"/>
                  <a:pt x="7791332" y="1163954"/>
                  <a:pt x="7680484" y="1200329"/>
                </a:cubicBezTo>
                <a:cubicBezTo>
                  <a:pt x="7569636" y="1236704"/>
                  <a:pt x="7384371" y="1161764"/>
                  <a:pt x="7117398" y="1200329"/>
                </a:cubicBezTo>
                <a:cubicBezTo>
                  <a:pt x="6850425" y="1238894"/>
                  <a:pt x="6550158" y="1117362"/>
                  <a:pt x="6374126" y="1200329"/>
                </a:cubicBezTo>
                <a:cubicBezTo>
                  <a:pt x="6198094" y="1283296"/>
                  <a:pt x="5864670" y="1186991"/>
                  <a:pt x="5720947" y="1200329"/>
                </a:cubicBezTo>
                <a:cubicBezTo>
                  <a:pt x="5577224" y="1213667"/>
                  <a:pt x="5423117" y="1194959"/>
                  <a:pt x="5247955" y="1200329"/>
                </a:cubicBezTo>
                <a:cubicBezTo>
                  <a:pt x="5072793" y="1205699"/>
                  <a:pt x="4831702" y="1146956"/>
                  <a:pt x="4684870" y="1200329"/>
                </a:cubicBezTo>
                <a:cubicBezTo>
                  <a:pt x="4538039" y="1253702"/>
                  <a:pt x="4503414" y="1170936"/>
                  <a:pt x="4392065" y="1200329"/>
                </a:cubicBezTo>
                <a:cubicBezTo>
                  <a:pt x="4280717" y="1229722"/>
                  <a:pt x="4158909" y="1189192"/>
                  <a:pt x="4099261" y="1200329"/>
                </a:cubicBezTo>
                <a:cubicBezTo>
                  <a:pt x="4039613" y="1211466"/>
                  <a:pt x="3948823" y="1199984"/>
                  <a:pt x="3806457" y="1200329"/>
                </a:cubicBezTo>
                <a:cubicBezTo>
                  <a:pt x="3664091" y="1200674"/>
                  <a:pt x="3563074" y="1175905"/>
                  <a:pt x="3423559" y="1200329"/>
                </a:cubicBezTo>
                <a:cubicBezTo>
                  <a:pt x="3284044" y="1224753"/>
                  <a:pt x="3009171" y="1143284"/>
                  <a:pt x="2860473" y="1200329"/>
                </a:cubicBezTo>
                <a:cubicBezTo>
                  <a:pt x="2711775" y="1257374"/>
                  <a:pt x="2606611" y="1187413"/>
                  <a:pt x="2477575" y="1200329"/>
                </a:cubicBezTo>
                <a:cubicBezTo>
                  <a:pt x="2348539" y="1213245"/>
                  <a:pt x="2173740" y="1169815"/>
                  <a:pt x="2004584" y="1200329"/>
                </a:cubicBezTo>
                <a:cubicBezTo>
                  <a:pt x="1835428" y="1230843"/>
                  <a:pt x="1823330" y="1184335"/>
                  <a:pt x="1711779" y="1200329"/>
                </a:cubicBezTo>
                <a:cubicBezTo>
                  <a:pt x="1600228" y="1216323"/>
                  <a:pt x="1199357" y="1195748"/>
                  <a:pt x="968507" y="1200329"/>
                </a:cubicBezTo>
                <a:cubicBezTo>
                  <a:pt x="737657" y="1204910"/>
                  <a:pt x="754992" y="1190307"/>
                  <a:pt x="675702" y="1200329"/>
                </a:cubicBezTo>
                <a:cubicBezTo>
                  <a:pt x="596413" y="1210351"/>
                  <a:pt x="163405" y="1153488"/>
                  <a:pt x="0" y="1200329"/>
                </a:cubicBezTo>
                <a:cubicBezTo>
                  <a:pt x="-5141" y="1054798"/>
                  <a:pt x="9899" y="945620"/>
                  <a:pt x="0" y="788216"/>
                </a:cubicBezTo>
                <a:cubicBezTo>
                  <a:pt x="-9899" y="630812"/>
                  <a:pt x="28539" y="491147"/>
                  <a:pt x="0" y="388106"/>
                </a:cubicBezTo>
                <a:cubicBezTo>
                  <a:pt x="-28539" y="285065"/>
                  <a:pt x="36617" y="190363"/>
                  <a:pt x="0" y="0"/>
                </a:cubicBezTo>
                <a:close/>
              </a:path>
            </a:pathLst>
          </a:custGeom>
          <a:noFill/>
          <a:ln w="381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8498330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Turn to page 12 in your workbook. Record your gist of chapter 3. *Remember, a gist is a single sentence that states the main idea of the chapter.</a:t>
            </a:r>
          </a:p>
        </p:txBody>
      </p:sp>
    </p:spTree>
    <p:extLst>
      <p:ext uri="{BB962C8B-B14F-4D97-AF65-F5344CB8AC3E}">
        <p14:creationId xmlns:p14="http://schemas.microsoft.com/office/powerpoint/2010/main" val="1710296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D408ADB-5AD9-411C-A01C-4E29B3FC0E8A}"/>
              </a:ext>
            </a:extLst>
          </p:cNvPr>
          <p:cNvSpPr txBox="1"/>
          <p:nvPr/>
        </p:nvSpPr>
        <p:spPr>
          <a:xfrm>
            <a:off x="996129" y="667526"/>
            <a:ext cx="1019974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i="0" dirty="0">
                <a:solidFill>
                  <a:srgbClr val="000000"/>
                </a:solidFill>
                <a:effectLst/>
                <a:latin typeface="Lato Extended"/>
              </a:rPr>
              <a:t>I can identify strategies to determine (figure out) the meaning of unfamiliar vocabulary.</a:t>
            </a:r>
            <a:br>
              <a:rPr lang="en-US" sz="1800" b="1" i="0" dirty="0">
                <a:solidFill>
                  <a:srgbClr val="000000"/>
                </a:solidFill>
                <a:effectLst/>
                <a:latin typeface="Lato Extended"/>
              </a:rPr>
            </a:br>
            <a:r>
              <a:rPr lang="en-US" sz="1600" b="0" i="0" dirty="0">
                <a:solidFill>
                  <a:srgbClr val="000000"/>
                </a:solidFill>
                <a:effectLst/>
                <a:latin typeface="Lato Extended"/>
              </a:rPr>
              <a:t>(Vocabulary LTa)</a:t>
            </a:r>
            <a:endParaRPr lang="en-US" b="0" i="0" dirty="0">
              <a:solidFill>
                <a:srgbClr val="2D3B45"/>
              </a:solidFill>
              <a:effectLst/>
              <a:latin typeface="Lato Extended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D8CF8F-99A0-4A30-9F5D-039EE2AA953D}"/>
              </a:ext>
            </a:extLst>
          </p:cNvPr>
          <p:cNvSpPr txBox="1"/>
          <p:nvPr/>
        </p:nvSpPr>
        <p:spPr>
          <a:xfrm>
            <a:off x="478072" y="1686282"/>
            <a:ext cx="11267480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b="0" i="0" dirty="0">
                <a:solidFill>
                  <a:srgbClr val="000000"/>
                </a:solidFill>
                <a:effectLst/>
                <a:latin typeface="Lato Extended"/>
              </a:rPr>
              <a:t>One strategy is to use word parts: roots and affixes (prefixes and suffixes).</a:t>
            </a:r>
            <a:endParaRPr lang="en-US" sz="2800" b="0" i="0" dirty="0">
              <a:solidFill>
                <a:srgbClr val="2D3B45"/>
              </a:solidFill>
              <a:effectLst/>
              <a:latin typeface="Lato Extended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Lato Extended"/>
              </a:rPr>
              <a:t>The 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Lato Extended"/>
              </a:rPr>
              <a:t>root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Lato Extended"/>
              </a:rPr>
              <a:t> of the word gives the main meaning.</a:t>
            </a:r>
            <a:endParaRPr lang="en-US" sz="2800" b="0" i="0" dirty="0">
              <a:solidFill>
                <a:srgbClr val="2D3B45"/>
              </a:solidFill>
              <a:effectLst/>
              <a:latin typeface="Lato Extended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Lato Extended"/>
              </a:rPr>
              <a:t>A 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Lato Extended"/>
              </a:rPr>
              <a:t>pre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Lato Extended"/>
              </a:rPr>
              <a:t>fix comes before the root</a:t>
            </a:r>
            <a:endParaRPr lang="en-US" sz="2800" b="0" i="0" dirty="0">
              <a:solidFill>
                <a:srgbClr val="2D3B45"/>
              </a:solidFill>
              <a:effectLst/>
              <a:latin typeface="Lato Extended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Lato Extended"/>
              </a:rPr>
              <a:t>A 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Lato Extended"/>
              </a:rPr>
              <a:t>suff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Lato Extended"/>
              </a:rPr>
              <a:t>ix comes after the root.</a:t>
            </a:r>
            <a:endParaRPr lang="en-US" sz="2800" b="0" i="0" dirty="0">
              <a:solidFill>
                <a:srgbClr val="2D3B45"/>
              </a:solidFill>
              <a:effectLst/>
              <a:latin typeface="Lato Extended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E03E2D"/>
                </a:solidFill>
                <a:effectLst/>
                <a:latin typeface="Lato Extended"/>
              </a:rPr>
              <a:t>Example: re</a:t>
            </a:r>
            <a:r>
              <a:rPr lang="en-US" sz="2800" b="0" i="0" dirty="0">
                <a:effectLst/>
                <a:latin typeface="Lato Extended"/>
              </a:rPr>
              <a:t>read</a:t>
            </a:r>
            <a:r>
              <a:rPr lang="en-US" sz="2800" b="0" i="0" dirty="0">
                <a:solidFill>
                  <a:schemeClr val="accent6"/>
                </a:solidFill>
                <a:effectLst/>
                <a:latin typeface="Lato Extended"/>
              </a:rPr>
              <a:t>ing</a:t>
            </a:r>
            <a:r>
              <a:rPr lang="en-US" sz="2800" b="0" i="0" dirty="0">
                <a:solidFill>
                  <a:srgbClr val="E03E2D"/>
                </a:solidFill>
                <a:effectLst/>
                <a:latin typeface="Lato Extended"/>
              </a:rPr>
              <a:t>       </a:t>
            </a:r>
          </a:p>
          <a:p>
            <a:pPr lvl="1"/>
            <a:r>
              <a:rPr lang="en-US" sz="2800" b="0" i="0" dirty="0">
                <a:solidFill>
                  <a:srgbClr val="E03E2D"/>
                </a:solidFill>
                <a:effectLst/>
                <a:latin typeface="Lato Extended"/>
              </a:rPr>
              <a:t>re </a:t>
            </a:r>
            <a:r>
              <a:rPr lang="en-US" sz="2800" b="0" i="0" dirty="0">
                <a:effectLst/>
                <a:latin typeface="Lato Extended"/>
              </a:rPr>
              <a:t>= again </a:t>
            </a:r>
            <a:endParaRPr lang="en-US" sz="2800" dirty="0">
              <a:latin typeface="Lato Extended"/>
            </a:endParaRPr>
          </a:p>
          <a:p>
            <a:pPr lvl="1"/>
            <a:r>
              <a:rPr lang="en-US" sz="2800" b="0" i="0" dirty="0">
                <a:solidFill>
                  <a:srgbClr val="E03E2D"/>
                </a:solidFill>
                <a:effectLst/>
                <a:latin typeface="Lato Extended"/>
              </a:rPr>
              <a:t>read </a:t>
            </a:r>
            <a:r>
              <a:rPr lang="en-US" sz="2800" b="0" i="0" dirty="0">
                <a:effectLst/>
                <a:latin typeface="Lato Extended"/>
              </a:rPr>
              <a:t>= to look at and understand text  </a:t>
            </a:r>
          </a:p>
          <a:p>
            <a:pPr lvl="1"/>
            <a:r>
              <a:rPr lang="en-US" sz="2800" b="0" i="0" dirty="0">
                <a:solidFill>
                  <a:srgbClr val="E03E2D"/>
                </a:solidFill>
                <a:effectLst/>
                <a:latin typeface="Lato Extended"/>
              </a:rPr>
              <a:t>-</a:t>
            </a:r>
            <a:r>
              <a:rPr lang="en-US" sz="2800" b="0" i="0" dirty="0" err="1">
                <a:solidFill>
                  <a:srgbClr val="E03E2D"/>
                </a:solidFill>
                <a:effectLst/>
                <a:latin typeface="Lato Extended"/>
              </a:rPr>
              <a:t>ing</a:t>
            </a:r>
            <a:r>
              <a:rPr lang="en-US" sz="2800" b="0" i="0" dirty="0">
                <a:solidFill>
                  <a:srgbClr val="E03E2D"/>
                </a:solidFill>
                <a:effectLst/>
                <a:latin typeface="Lato Extended"/>
              </a:rPr>
              <a:t> </a:t>
            </a:r>
            <a:r>
              <a:rPr lang="en-US" sz="2800" b="0" i="0" dirty="0">
                <a:effectLst/>
                <a:latin typeface="Lato Extended"/>
              </a:rPr>
              <a:t>=an ongoing action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800" b="0" i="0" dirty="0">
                <a:effectLst/>
                <a:latin typeface="Lato Extended"/>
              </a:rPr>
              <a:t>When we are </a:t>
            </a:r>
            <a:r>
              <a:rPr lang="en-US" sz="2800" b="1" i="0" dirty="0">
                <a:effectLst/>
                <a:latin typeface="Lato Extended"/>
              </a:rPr>
              <a:t>rereading</a:t>
            </a:r>
            <a:r>
              <a:rPr lang="en-US" sz="2800" b="0" i="0" dirty="0">
                <a:effectLst/>
                <a:latin typeface="Lato Extended"/>
              </a:rPr>
              <a:t> something, we are reading it again right now.</a:t>
            </a:r>
          </a:p>
        </p:txBody>
      </p:sp>
    </p:spTree>
    <p:extLst>
      <p:ext uri="{BB962C8B-B14F-4D97-AF65-F5344CB8AC3E}">
        <p14:creationId xmlns:p14="http://schemas.microsoft.com/office/powerpoint/2010/main" val="2351888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593C645-5443-433F-837E-8B64D7EBAA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2332" y="1535775"/>
            <a:ext cx="9747643" cy="4279453"/>
          </a:xfrm>
          <a:prstGeom prst="rect">
            <a:avLst/>
          </a:prstGeom>
          <a:ln>
            <a:solidFill>
              <a:schemeClr val="accent1"/>
            </a:solidFill>
            <a:prstDash val="sysDash"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374EC32-C01F-4C1D-9C42-EFDE58EC612A}"/>
              </a:ext>
            </a:extLst>
          </p:cNvPr>
          <p:cNvSpPr txBox="1"/>
          <p:nvPr/>
        </p:nvSpPr>
        <p:spPr>
          <a:xfrm>
            <a:off x="442913" y="600075"/>
            <a:ext cx="92725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Here are just a few common prefixes and suffixes</a:t>
            </a:r>
          </a:p>
        </p:txBody>
      </p:sp>
    </p:spTree>
    <p:extLst>
      <p:ext uri="{BB962C8B-B14F-4D97-AF65-F5344CB8AC3E}">
        <p14:creationId xmlns:p14="http://schemas.microsoft.com/office/powerpoint/2010/main" val="526264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DAAB828-02C8-4111-AC14-FF5ACEDDF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0"/>
            <a:ext cx="8797955" cy="6858000"/>
          </a:xfrm>
          <a:custGeom>
            <a:avLst/>
            <a:gdLst>
              <a:gd name="connsiteX0" fmla="*/ 1951386 w 8751613"/>
              <a:gd name="connsiteY0" fmla="*/ 0 h 6858000"/>
              <a:gd name="connsiteX1" fmla="*/ 6808636 w 8751613"/>
              <a:gd name="connsiteY1" fmla="*/ 0 h 6858000"/>
              <a:gd name="connsiteX2" fmla="*/ 6972292 w 8751613"/>
              <a:gd name="connsiteY2" fmla="*/ 272824 h 6858000"/>
              <a:gd name="connsiteX3" fmla="*/ 8684358 w 8751613"/>
              <a:gd name="connsiteY3" fmla="*/ 3126935 h 6858000"/>
              <a:gd name="connsiteX4" fmla="*/ 8684358 w 8751613"/>
              <a:gd name="connsiteY4" fmla="*/ 3731065 h 6858000"/>
              <a:gd name="connsiteX5" fmla="*/ 6813619 w 8751613"/>
              <a:gd name="connsiteY5" fmla="*/ 6849692 h 6858000"/>
              <a:gd name="connsiteX6" fmla="*/ 6808636 w 8751613"/>
              <a:gd name="connsiteY6" fmla="*/ 6858000 h 6858000"/>
              <a:gd name="connsiteX7" fmla="*/ 1951386 w 8751613"/>
              <a:gd name="connsiteY7" fmla="*/ 6858000 h 6858000"/>
              <a:gd name="connsiteX8" fmla="*/ 1787729 w 8751613"/>
              <a:gd name="connsiteY8" fmla="*/ 6585176 h 6858000"/>
              <a:gd name="connsiteX9" fmla="*/ 75663 w 8751613"/>
              <a:gd name="connsiteY9" fmla="*/ 3731065 h 6858000"/>
              <a:gd name="connsiteX10" fmla="*/ 75663 w 8751613"/>
              <a:gd name="connsiteY10" fmla="*/ 3126935 h 6858000"/>
              <a:gd name="connsiteX11" fmla="*/ 1946402 w 8751613"/>
              <a:gd name="connsiteY11" fmla="*/ 830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51613" h="6858000">
                <a:moveTo>
                  <a:pt x="1951386" y="0"/>
                </a:moveTo>
                <a:lnTo>
                  <a:pt x="6808636" y="0"/>
                </a:lnTo>
                <a:lnTo>
                  <a:pt x="6972292" y="272824"/>
                </a:lnTo>
                <a:cubicBezTo>
                  <a:pt x="8684358" y="3126935"/>
                  <a:pt x="8684358" y="3126935"/>
                  <a:pt x="8684358" y="3126935"/>
                </a:cubicBezTo>
                <a:cubicBezTo>
                  <a:pt x="8774032" y="3299544"/>
                  <a:pt x="8774032" y="3558457"/>
                  <a:pt x="8684358" y="3731065"/>
                </a:cubicBezTo>
                <a:cubicBezTo>
                  <a:pt x="7154297" y="6281764"/>
                  <a:pt x="6867411" y="6760019"/>
                  <a:pt x="6813619" y="6849692"/>
                </a:cubicBezTo>
                <a:lnTo>
                  <a:pt x="6808636" y="6858000"/>
                </a:lnTo>
                <a:lnTo>
                  <a:pt x="1951386" y="6858000"/>
                </a:lnTo>
                <a:lnTo>
                  <a:pt x="1787729" y="6585176"/>
                </a:lnTo>
                <a:cubicBezTo>
                  <a:pt x="75663" y="3731065"/>
                  <a:pt x="75663" y="3731065"/>
                  <a:pt x="75663" y="3731065"/>
                </a:cubicBezTo>
                <a:cubicBezTo>
                  <a:pt x="-25220" y="3558457"/>
                  <a:pt x="-25220" y="3299544"/>
                  <a:pt x="75663" y="3126935"/>
                </a:cubicBezTo>
                <a:cubicBezTo>
                  <a:pt x="1605724" y="576237"/>
                  <a:pt x="1892611" y="97981"/>
                  <a:pt x="1946402" y="830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Online Media 10" title="Latin and Greek roots and affixes | Reading | Khan Academy">
            <a:hlinkClick r:id="" action="ppaction://media"/>
            <a:extLst>
              <a:ext uri="{FF2B5EF4-FFF2-40B4-BE49-F238E27FC236}">
                <a16:creationId xmlns:a16="http://schemas.microsoft.com/office/drawing/2014/main" id="{32DDEF54-6B1F-46D3-B00F-77F89102768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997952" y="1128252"/>
            <a:ext cx="5929306" cy="4446980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C32D4553-E775-4F16-9A6F-FED8D166A5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160561" y="1075188"/>
            <a:ext cx="1562267" cy="1172973"/>
            <a:chOff x="9160561" y="1000124"/>
            <a:chExt cx="1562267" cy="1172973"/>
          </a:xfrm>
        </p:grpSpPr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50F864A1-23CF-4954-887F-3C4458622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60561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8D313E8C-7457-407E-BDA5-EACA44D382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60661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9689A340-BE82-4199-BF23-968923F0E143}"/>
              </a:ext>
            </a:extLst>
          </p:cNvPr>
          <p:cNvSpPr txBox="1"/>
          <p:nvPr/>
        </p:nvSpPr>
        <p:spPr>
          <a:xfrm>
            <a:off x="8074415" y="69862"/>
            <a:ext cx="3916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do we mean by “word parts”?</a:t>
            </a:r>
          </a:p>
        </p:txBody>
      </p:sp>
    </p:spTree>
    <p:extLst>
      <p:ext uri="{BB962C8B-B14F-4D97-AF65-F5344CB8AC3E}">
        <p14:creationId xmlns:p14="http://schemas.microsoft.com/office/powerpoint/2010/main" val="307430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11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43A7A40-1AE6-4218-A8E0-8248174A5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D8AB40A-4374-4897-B5EE-9F8913476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6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82E729-B115-4FAD-8059-92FDD9AA39AD}"/>
              </a:ext>
            </a:extLst>
          </p:cNvPr>
          <p:cNvSpPr txBox="1"/>
          <p:nvPr/>
        </p:nvSpPr>
        <p:spPr>
          <a:xfrm>
            <a:off x="8325852" y="1118937"/>
            <a:ext cx="3404937" cy="26831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Affixes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Prefix – before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Suffix - after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783379C-045E-4010-ABDC-A270A0AA1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 flipH="1">
            <a:off x="-176401" y="170308"/>
            <a:ext cx="2514948" cy="2174333"/>
            <a:chOff x="-305" y="-4155"/>
            <a:chExt cx="2514948" cy="2174333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B0AB1BF-11AE-4CFF-85EC-E51DBD316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26548A0-953E-4FBA-97A5-592ACAF42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84FA27B-CD1F-421B-BB4F-B141F02FF4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CDBD6AB-1AC7-4807-9C34-01139BB7C2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Online Media 11" title="What are affixes? | Reading | Khan Academy">
            <a:hlinkClick r:id="" action="ppaction://media"/>
            <a:extLst>
              <a:ext uri="{FF2B5EF4-FFF2-40B4-BE49-F238E27FC236}">
                <a16:creationId xmlns:a16="http://schemas.microsoft.com/office/drawing/2014/main" id="{1B83F091-599F-49A4-8AB1-E2E9C9BCA68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1720" y="640722"/>
            <a:ext cx="7535428" cy="5651570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F5FDDF18-F156-4D2D-82C6-F55008E33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130553" y="4560734"/>
            <a:ext cx="3061446" cy="2297265"/>
            <a:chOff x="-305" y="-1"/>
            <a:chExt cx="3832880" cy="2876136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822C29E-FFDD-45BC-A286-9C00C8E2D2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C9E2381D-1763-4D42-A3A2-B2345DD35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2A622D5-9532-4E0C-B9A8-DAEDD46462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5C0ABE88-5ADF-4A31-8505-78968DBB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8252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5C8894-9675-44CB-990C-36E5680206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042" y="140038"/>
            <a:ext cx="4348768" cy="61893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AC8B0A8-C2E7-47C9-87C8-B1EBAF66FF73}"/>
              </a:ext>
            </a:extLst>
          </p:cNvPr>
          <p:cNvSpPr txBox="1"/>
          <p:nvPr/>
        </p:nvSpPr>
        <p:spPr>
          <a:xfrm>
            <a:off x="5729288" y="364332"/>
            <a:ext cx="56221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Each of you has your very own Affix List found on pages 216-221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47D8C6-430B-4C1D-9CC9-D0907664EF8A}"/>
              </a:ext>
            </a:extLst>
          </p:cNvPr>
          <p:cNvSpPr txBox="1"/>
          <p:nvPr/>
        </p:nvSpPr>
        <p:spPr>
          <a:xfrm>
            <a:off x="5561409" y="1495186"/>
            <a:ext cx="5957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Let’s use our list to explore some words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C1B697-87DE-468A-9F6B-F548F401D73F}"/>
              </a:ext>
            </a:extLst>
          </p:cNvPr>
          <p:cNvSpPr txBox="1"/>
          <p:nvPr/>
        </p:nvSpPr>
        <p:spPr>
          <a:xfrm>
            <a:off x="5493544" y="2543175"/>
            <a:ext cx="59578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Amo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Root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=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amo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	which means: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Suffix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=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which means: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Therefore, amorous must mean:</a:t>
            </a:r>
          </a:p>
        </p:txBody>
      </p:sp>
    </p:spTree>
    <p:extLst>
      <p:ext uri="{BB962C8B-B14F-4D97-AF65-F5344CB8AC3E}">
        <p14:creationId xmlns:p14="http://schemas.microsoft.com/office/powerpoint/2010/main" val="4226451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5C8894-9675-44CB-990C-36E5680206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042" y="140038"/>
            <a:ext cx="4348768" cy="61893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AC8B0A8-C2E7-47C9-87C8-B1EBAF66FF73}"/>
              </a:ext>
            </a:extLst>
          </p:cNvPr>
          <p:cNvSpPr txBox="1"/>
          <p:nvPr/>
        </p:nvSpPr>
        <p:spPr>
          <a:xfrm>
            <a:off x="5729288" y="364332"/>
            <a:ext cx="56221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Each of you has your very own Affix List found on pages 216-221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47D8C6-430B-4C1D-9CC9-D0907664EF8A}"/>
              </a:ext>
            </a:extLst>
          </p:cNvPr>
          <p:cNvSpPr txBox="1"/>
          <p:nvPr/>
        </p:nvSpPr>
        <p:spPr>
          <a:xfrm>
            <a:off x="5561409" y="1495186"/>
            <a:ext cx="5957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Let’s use our list to explore some words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C1B697-87DE-468A-9F6B-F548F401D73F}"/>
              </a:ext>
            </a:extLst>
          </p:cNvPr>
          <p:cNvSpPr txBox="1"/>
          <p:nvPr/>
        </p:nvSpPr>
        <p:spPr>
          <a:xfrm>
            <a:off x="5493544" y="2543175"/>
            <a:ext cx="59578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someone goes to an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arbor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etum, they are most likely going to look at what?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does the root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arbor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mean?</a:t>
            </a:r>
          </a:p>
        </p:txBody>
      </p:sp>
    </p:spTree>
    <p:extLst>
      <p:ext uri="{BB962C8B-B14F-4D97-AF65-F5344CB8AC3E}">
        <p14:creationId xmlns:p14="http://schemas.microsoft.com/office/powerpoint/2010/main" val="17243469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Blue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975FBC4-9D33-46BE-911D-419763BA9AF9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26DBD101-FC0A-4B21-82B0-57CAA7AEEC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94F055B-D391-44D3-A87A-BCD07BD5A3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{3A3C0B24-CF7A-4951-9C20-C594B1503F0F}tf56219246_win32</Template>
  <TotalTime>33</TotalTime>
  <Words>598</Words>
  <Application>Microsoft Office PowerPoint</Application>
  <PresentationFormat>Widescreen</PresentationFormat>
  <Paragraphs>70</Paragraphs>
  <Slides>12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Avenir Next LT Pro</vt:lpstr>
      <vt:lpstr>Avenir Next LT Pro Light</vt:lpstr>
      <vt:lpstr>Calibri</vt:lpstr>
      <vt:lpstr>Calibri Light</vt:lpstr>
      <vt:lpstr>Garamond</vt:lpstr>
      <vt:lpstr>Lato Extended</vt:lpstr>
      <vt:lpstr>SavonVTI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Lewis, Melissa</dc:creator>
  <cp:lastModifiedBy>Lewis, Melissa</cp:lastModifiedBy>
  <cp:revision>2</cp:revision>
  <dcterms:created xsi:type="dcterms:W3CDTF">2021-09-02T21:00:49Z</dcterms:created>
  <dcterms:modified xsi:type="dcterms:W3CDTF">2021-09-12T21:25:52Z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