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14" r:id="rId2"/>
  </p:sldMasterIdLst>
  <p:sldIdLst>
    <p:sldId id="256" r:id="rId3"/>
    <p:sldId id="257" r:id="rId4"/>
    <p:sldId id="263" r:id="rId5"/>
    <p:sldId id="258" r:id="rId6"/>
    <p:sldId id="270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21:56:58.0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1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5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60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9/12/2021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3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65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52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595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42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763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68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9/12/2021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63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96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44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9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1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5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73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6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8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3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82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62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lzKj-bLvrYQ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FA5B9DB-0BF9-4260-A97B-936524F96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8F2461-B2A9-431B-8F15-6A93C29C4D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0213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9824785-89B4-4433-955A-F2C847B15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859" y="614291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rgbClr val="B49E7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BA5B7-E924-46C2-B10C-743B0B94E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6925" y="1731762"/>
            <a:ext cx="8058150" cy="2453841"/>
          </a:xfrm>
        </p:spPr>
        <p:txBody>
          <a:bodyPr>
            <a:normAutofit/>
          </a:bodyPr>
          <a:lstStyle/>
          <a:p>
            <a:pPr algn="ctr"/>
            <a:r>
              <a:rPr lang="en-US" sz="8800" dirty="0"/>
              <a:t>M1 U1 L08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A467BB-A908-4192-B64F-2E5BEE2A7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8975" y="4599432"/>
            <a:ext cx="5734051" cy="934593"/>
          </a:xfrm>
        </p:spPr>
        <p:txBody>
          <a:bodyPr>
            <a:normAutofit/>
          </a:bodyPr>
          <a:lstStyle/>
          <a:p>
            <a:pPr algn="ctr"/>
            <a:r>
              <a:rPr lang="en-US" sz="3200"/>
              <a:t>Chapter 6:  Figurative Language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CB2E64D6-3AEB-4AFF-9475-E210F85E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97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6DD6BB-0477-4C45-99E0-94ECDAD73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13" y="556906"/>
            <a:ext cx="3933153" cy="13931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C98B25-D244-4BAA-A2EB-24E427CE1A9A}"/>
              </a:ext>
            </a:extLst>
          </p:cNvPr>
          <p:cNvSpPr txBox="1"/>
          <p:nvPr/>
        </p:nvSpPr>
        <p:spPr>
          <a:xfrm>
            <a:off x="215501" y="2505670"/>
            <a:ext cx="49765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0" dirty="0">
                <a:solidFill>
                  <a:srgbClr val="2D3B45"/>
                </a:solidFill>
                <a:effectLst/>
                <a:latin typeface="Lato Extended"/>
              </a:rPr>
              <a:t>I can determine the meaning of figurative language in Summer of the Mariposas. </a:t>
            </a:r>
            <a:endParaRPr lang="en-US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ctr"/>
            <a:r>
              <a:rPr lang="en-US" b="0" i="0" dirty="0">
                <a:solidFill>
                  <a:srgbClr val="2D3B45"/>
                </a:solidFill>
                <a:effectLst/>
                <a:latin typeface="Lato Extended"/>
              </a:rPr>
              <a:t>(Craft &amp; Structure LTa and Vocabulary LTa)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67A673-41B8-4CA8-B46D-E26F8BCC2F80}"/>
              </a:ext>
            </a:extLst>
          </p:cNvPr>
          <p:cNvSpPr txBox="1"/>
          <p:nvPr/>
        </p:nvSpPr>
        <p:spPr>
          <a:xfrm>
            <a:off x="319087" y="3984656"/>
            <a:ext cx="4645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D3B45"/>
                </a:solidFill>
                <a:effectLst/>
                <a:latin typeface="Lato Extended"/>
              </a:rPr>
              <a:t>Figurative</a:t>
            </a:r>
            <a:r>
              <a:rPr lang="en-US" b="0" i="0" dirty="0">
                <a:solidFill>
                  <a:srgbClr val="2D3B45"/>
                </a:solidFill>
                <a:effectLst/>
                <a:latin typeface="Lato Extended"/>
              </a:rPr>
              <a:t>: a word of phrase that has a deeper meaning than its basic meaning; not literal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F21B6D-D31A-4E21-A906-7955FFCAA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160" y="172896"/>
            <a:ext cx="6169211" cy="650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85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10ED98-E4DB-4FDA-B688-F6BB198A77D3}"/>
              </a:ext>
            </a:extLst>
          </p:cNvPr>
          <p:cNvSpPr txBox="1"/>
          <p:nvPr/>
        </p:nvSpPr>
        <p:spPr>
          <a:xfrm>
            <a:off x="608563" y="1168216"/>
            <a:ext cx="1097487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D3B45"/>
                </a:solidFill>
                <a:effectLst/>
                <a:uLnTx/>
                <a:uFillTx/>
                <a:latin typeface="Lato Extended"/>
                <a:ea typeface="+mn-ea"/>
                <a:cs typeface="+mn-cs"/>
              </a:rPr>
              <a:t>Synopsis: 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D3B45"/>
                </a:solidFill>
                <a:effectLst/>
                <a:uLnTx/>
                <a:uFillTx/>
                <a:latin typeface="Lato Extended"/>
                <a:ea typeface="+mn-ea"/>
                <a:cs typeface="+mn-cs"/>
              </a:rPr>
              <a:t>Summer of the Mariposas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D3B45"/>
                </a:solidFill>
                <a:effectLst/>
                <a:uLnTx/>
                <a:uFillTx/>
                <a:latin typeface="Lato Extended"/>
                <a:ea typeface="+mn-ea"/>
                <a:cs typeface="+mn-cs"/>
              </a:rPr>
              <a:t> Chapter 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3B45"/>
              </a:solidFill>
              <a:effectLst/>
              <a:uLnTx/>
              <a:uFillTx/>
              <a:latin typeface="Lato Extende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B45"/>
                </a:solidFill>
                <a:effectLst/>
                <a:uLnTx/>
                <a:uFillTx/>
                <a:latin typeface="Lato Extended"/>
                <a:ea typeface="+mn-ea"/>
                <a:cs typeface="+mn-cs"/>
              </a:rPr>
              <a:t>The girls drive Papa’s car into Mexico.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B45"/>
                </a:solidFill>
                <a:effectLst/>
                <a:uLnTx/>
                <a:uFillTx/>
                <a:latin typeface="Lato Extended"/>
                <a:ea typeface="+mn-ea"/>
                <a:cs typeface="+mn-cs"/>
              </a:rPr>
              <a:t>Odilia decides to believe in the 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D3B45"/>
                </a:solidFill>
                <a:effectLst/>
                <a:uLnTx/>
                <a:uFillTx/>
                <a:latin typeface="Lato Extended"/>
                <a:ea typeface="+mn-ea"/>
                <a:cs typeface="+mn-cs"/>
              </a:rPr>
              <a:t>cinco hermanitas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B45"/>
                </a:solidFill>
                <a:effectLst/>
                <a:uLnTx/>
                <a:uFillTx/>
                <a:latin typeface="Lato Extended"/>
                <a:ea typeface="+mn-ea"/>
                <a:cs typeface="+mn-cs"/>
              </a:rPr>
              <a:t>, herself and her sisters, and their mission, instead of fighting with them about 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B45"/>
                </a:solidFill>
                <a:effectLst/>
                <a:uLnTx/>
                <a:uFillTx/>
                <a:latin typeface="Lato Extended"/>
                <a:ea typeface="+mn-ea"/>
                <a:cs typeface="+mn-cs"/>
              </a:rPr>
              <a:t>Odilia uses her ear pendant to distract the border attendant so that the girls can pass safely over the border.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B45"/>
                </a:solidFill>
                <a:effectLst/>
                <a:uLnTx/>
                <a:uFillTx/>
                <a:latin typeface="Lato Extended"/>
                <a:ea typeface="+mn-ea"/>
                <a:cs typeface="+mn-cs"/>
              </a:rPr>
              <a:t>They cross the border into Mexico without the border guards suspecting they are carrying a corpse and keep driving.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3B45"/>
              </a:solidFill>
              <a:effectLst/>
              <a:uLnTx/>
              <a:uFillTx/>
              <a:latin typeface="Lato Extende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D3B45"/>
                </a:solidFill>
                <a:effectLst/>
                <a:uLnTx/>
                <a:uFillTx/>
                <a:latin typeface="Lato Extended"/>
                <a:ea typeface="+mn-ea"/>
                <a:cs typeface="+mn-cs"/>
              </a:rPr>
              <a:t>Synopsis: 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D3B45"/>
                </a:solidFill>
                <a:effectLst/>
                <a:uLnTx/>
                <a:uFillTx/>
                <a:latin typeface="Lato Extended"/>
                <a:ea typeface="+mn-ea"/>
                <a:cs typeface="+mn-cs"/>
              </a:rPr>
              <a:t>Summer of the Mariposas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D3B45"/>
                </a:solidFill>
                <a:effectLst/>
                <a:uLnTx/>
                <a:uFillTx/>
                <a:latin typeface="Lato Extended"/>
                <a:ea typeface="+mn-ea"/>
                <a:cs typeface="+mn-cs"/>
              </a:rPr>
              <a:t> Chapter 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3B45"/>
              </a:solidFill>
              <a:effectLst/>
              <a:uLnTx/>
              <a:uFillTx/>
              <a:latin typeface="Lato Extende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B45"/>
                </a:solidFill>
                <a:effectLst/>
                <a:uLnTx/>
                <a:uFillTx/>
                <a:latin typeface="Lato Extended"/>
                <a:ea typeface="+mn-ea"/>
                <a:cs typeface="+mn-cs"/>
              </a:rPr>
              <a:t>The girls bribe an officer to be allowed past a checkpoint.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B45"/>
                </a:solidFill>
                <a:effectLst/>
                <a:uLnTx/>
                <a:uFillTx/>
                <a:latin typeface="Lato Extended"/>
                <a:ea typeface="+mn-ea"/>
                <a:cs typeface="+mn-cs"/>
              </a:rPr>
              <a:t>Pita is nervous about being away from home and protests that she is being kidnapped and wants to return home.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B45"/>
                </a:solidFill>
                <a:effectLst/>
                <a:uLnTx/>
                <a:uFillTx/>
                <a:latin typeface="Lato Extended"/>
                <a:ea typeface="+mn-ea"/>
                <a:cs typeface="+mn-cs"/>
              </a:rPr>
              <a:t>Pita’s complaints cause the girls to fight.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B45"/>
                </a:solidFill>
                <a:effectLst/>
                <a:uLnTx/>
                <a:uFillTx/>
                <a:latin typeface="Lato Extended"/>
                <a:ea typeface="+mn-ea"/>
                <a:cs typeface="+mn-cs"/>
              </a:rPr>
              <a:t>While Odilia goes to the store to get food for the girls, the other sisters tie Pita to a tree.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B45"/>
                </a:solidFill>
                <a:effectLst/>
                <a:uLnTx/>
                <a:uFillTx/>
                <a:latin typeface="Lato Extended"/>
                <a:ea typeface="+mn-ea"/>
                <a:cs typeface="+mn-cs"/>
              </a:rPr>
              <a:t>Odilia returns and defends Pita.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B45"/>
                </a:solidFill>
                <a:effectLst/>
                <a:uLnTx/>
                <a:uFillTx/>
                <a:latin typeface="Lato Extended"/>
                <a:ea typeface="+mn-ea"/>
                <a:cs typeface="+mn-cs"/>
              </a:rPr>
              <a:t>They eat and rest in a secluded area.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3B45"/>
              </a:solidFill>
              <a:effectLst/>
              <a:uLnTx/>
              <a:uFillTx/>
              <a:latin typeface="Lato Extended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76762E-0B30-4DCA-A60E-F1087856A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658" y="611471"/>
            <a:ext cx="3019805" cy="10785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401D7B-C2F8-4E4D-A8EB-A3BB6D10703F}"/>
              </a:ext>
            </a:extLst>
          </p:cNvPr>
          <p:cNvSpPr txBox="1"/>
          <p:nvPr/>
        </p:nvSpPr>
        <p:spPr>
          <a:xfrm>
            <a:off x="549762" y="520512"/>
            <a:ext cx="6799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Here’s what we missed in chapters 4 &amp; 5…</a:t>
            </a:r>
          </a:p>
        </p:txBody>
      </p:sp>
    </p:spTree>
    <p:extLst>
      <p:ext uri="{BB962C8B-B14F-4D97-AF65-F5344CB8AC3E}">
        <p14:creationId xmlns:p14="http://schemas.microsoft.com/office/powerpoint/2010/main" val="2415693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EA2265-8163-4EC9-AAB6-F50ED4158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46" y="581479"/>
            <a:ext cx="5010924" cy="1752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9E761C-6493-45DA-AA5A-D8FFE69EEA80}"/>
              </a:ext>
            </a:extLst>
          </p:cNvPr>
          <p:cNvSpPr txBox="1"/>
          <p:nvPr/>
        </p:nvSpPr>
        <p:spPr>
          <a:xfrm>
            <a:off x="407646" y="2619186"/>
            <a:ext cx="1137670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02060"/>
                </a:solidFill>
                <a:effectLst/>
                <a:latin typeface="Lato Extended"/>
              </a:rPr>
              <a:t>Cryptic</a:t>
            </a:r>
            <a:r>
              <a:rPr lang="en-US" sz="2400" i="0" dirty="0">
                <a:solidFill>
                  <a:srgbClr val="002060"/>
                </a:solidFill>
                <a:effectLst/>
                <a:latin typeface="Lato Extended"/>
              </a:rPr>
              <a:t> - having a meaning that is mysterious or obscure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02060"/>
                </a:solidFill>
                <a:effectLst/>
                <a:latin typeface="Lato Extended"/>
              </a:rPr>
              <a:t>Decipher</a:t>
            </a:r>
            <a:r>
              <a:rPr lang="en-US" sz="2400" i="0" dirty="0">
                <a:solidFill>
                  <a:srgbClr val="002060"/>
                </a:solidFill>
                <a:effectLst/>
                <a:latin typeface="Lato Extended"/>
              </a:rPr>
              <a:t> - to succeed in understanding, interpreting, or identifying (something)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02060"/>
                </a:solidFill>
                <a:effectLst/>
                <a:latin typeface="Lato Extended"/>
              </a:rPr>
              <a:t>Quinceanera</a:t>
            </a:r>
            <a:r>
              <a:rPr lang="en-US" sz="2400" i="0" dirty="0">
                <a:solidFill>
                  <a:srgbClr val="002060"/>
                </a:solidFill>
                <a:effectLst/>
                <a:latin typeface="Lato Extended"/>
              </a:rPr>
              <a:t> - (in Latin America and among Latinos) a celebration of a girl's fifteenth birthday and her transition from childhood to adulthood, typically involving a mass followed by a party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02060"/>
                </a:solidFill>
                <a:effectLst/>
                <a:latin typeface="Lato Extended"/>
              </a:rPr>
              <a:t>Disillusioned</a:t>
            </a:r>
            <a:r>
              <a:rPr lang="en-US" sz="2400" i="0" dirty="0">
                <a:solidFill>
                  <a:srgbClr val="002060"/>
                </a:solidFill>
                <a:effectLst/>
                <a:latin typeface="Lato Extended"/>
              </a:rPr>
              <a:t> - disappointed in someone or something that one discovers to be less good than one had believed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02060"/>
                </a:solidFill>
                <a:effectLst/>
                <a:latin typeface="Lato Extended"/>
              </a:rPr>
              <a:t>Rigor Mortis </a:t>
            </a:r>
            <a:r>
              <a:rPr lang="en-US" sz="2400" i="0" dirty="0">
                <a:solidFill>
                  <a:srgbClr val="002060"/>
                </a:solidFill>
                <a:effectLst/>
                <a:latin typeface="Lato Extended"/>
              </a:rPr>
              <a:t>- the stiffening of the body after death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D392A6-496C-49BE-B455-0322E688B124}"/>
              </a:ext>
            </a:extLst>
          </p:cNvPr>
          <p:cNvSpPr txBox="1"/>
          <p:nvPr/>
        </p:nvSpPr>
        <p:spPr>
          <a:xfrm>
            <a:off x="6843976" y="987328"/>
            <a:ext cx="4325168" cy="1200329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</a:rPr>
              <a:t>Let’s read Chapter 6.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</a:rPr>
              <a:t> Turn to page 83 in your book.</a:t>
            </a:r>
          </a:p>
        </p:txBody>
      </p:sp>
    </p:spTree>
    <p:extLst>
      <p:ext uri="{BB962C8B-B14F-4D97-AF65-F5344CB8AC3E}">
        <p14:creationId xmlns:p14="http://schemas.microsoft.com/office/powerpoint/2010/main" val="667903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Figurative language | Reading | Khan Academy">
            <a:hlinkClick r:id="" action="ppaction://media"/>
            <a:extLst>
              <a:ext uri="{FF2B5EF4-FFF2-40B4-BE49-F238E27FC236}">
                <a16:creationId xmlns:a16="http://schemas.microsoft.com/office/drawing/2014/main" id="{E9E6B277-03FE-48B2-88F9-BDF7DB6F6A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69902" y="946655"/>
            <a:ext cx="6449730" cy="48372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C042CB-71FD-4E4A-9327-10EDF827F61D}"/>
              </a:ext>
            </a:extLst>
          </p:cNvPr>
          <p:cNvSpPr txBox="1"/>
          <p:nvPr/>
        </p:nvSpPr>
        <p:spPr>
          <a:xfrm>
            <a:off x="869521" y="1587578"/>
            <a:ext cx="2771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Figurative Language</a:t>
            </a:r>
          </a:p>
        </p:txBody>
      </p:sp>
    </p:spTree>
    <p:extLst>
      <p:ext uri="{BB962C8B-B14F-4D97-AF65-F5344CB8AC3E}">
        <p14:creationId xmlns:p14="http://schemas.microsoft.com/office/powerpoint/2010/main" val="291709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B49E7A"/>
          </a:solidFill>
          <a:ln w="38100" cap="rnd">
            <a:solidFill>
              <a:srgbClr val="B49E7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5DA338-919F-4123-B84B-4E26D1AB1237}"/>
              </a:ext>
            </a:extLst>
          </p:cNvPr>
          <p:cNvSpPr txBox="1"/>
          <p:nvPr/>
        </p:nvSpPr>
        <p:spPr>
          <a:xfrm>
            <a:off x="316610" y="2821496"/>
            <a:ext cx="4662584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Let’s explore our learning target together: I can determine the meaning of figurative language.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E3EB837-82A1-4507-988C-B4A8720E73D1}"/>
              </a:ext>
            </a:extLst>
          </p:cNvPr>
          <p:cNvSpPr txBox="1"/>
          <p:nvPr/>
        </p:nvSpPr>
        <p:spPr>
          <a:xfrm>
            <a:off x="679084" y="835819"/>
            <a:ext cx="3064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Turn to page 32 in your workbook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7DCE09-EA3A-440C-989F-4D261BDE6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008" y="384041"/>
            <a:ext cx="6844310" cy="5848167"/>
          </a:xfrm>
          <a:prstGeom prst="rect">
            <a:avLst/>
          </a:prstGeom>
          <a:ln w="57150">
            <a:solidFill>
              <a:schemeClr val="accent1"/>
            </a:solidFill>
            <a:prstDash val="dashDot"/>
          </a:ln>
        </p:spPr>
      </p:pic>
    </p:spTree>
    <p:extLst>
      <p:ext uri="{BB962C8B-B14F-4D97-AF65-F5344CB8AC3E}">
        <p14:creationId xmlns:p14="http://schemas.microsoft.com/office/powerpoint/2010/main" val="303355502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243841"/>
      </a:dk2>
      <a:lt2>
        <a:srgbClr val="E2E4E8"/>
      </a:lt2>
      <a:accent1>
        <a:srgbClr val="B49E7A"/>
      </a:accent1>
      <a:accent2>
        <a:srgbClr val="A2A56E"/>
      </a:accent2>
      <a:accent3>
        <a:srgbClr val="94A77D"/>
      </a:accent3>
      <a:accent4>
        <a:srgbClr val="7BAC73"/>
      </a:accent4>
      <a:accent5>
        <a:srgbClr val="80AC8D"/>
      </a:accent5>
      <a:accent6>
        <a:srgbClr val="74AE9D"/>
      </a:accent6>
      <a:hlink>
        <a:srgbClr val="6983AE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353</Words>
  <Application>Microsoft Office PowerPoint</Application>
  <PresentationFormat>Widescreen</PresentationFormat>
  <Paragraphs>29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Century Gothic</vt:lpstr>
      <vt:lpstr>Garamond</vt:lpstr>
      <vt:lpstr>Lato Extended</vt:lpstr>
      <vt:lpstr>The Hand Bold</vt:lpstr>
      <vt:lpstr>The Serif Hand Black</vt:lpstr>
      <vt:lpstr>SketchyVTI</vt:lpstr>
      <vt:lpstr>SavonVTI</vt:lpstr>
      <vt:lpstr>M1 U1 L08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M1 U1 L08</dc:title>
  <dc:creator>Lewis, Melissa</dc:creator>
  <cp:lastModifiedBy>Lewis, Melissa</cp:lastModifiedBy>
  <cp:revision>5</cp:revision>
  <dcterms:created xsi:type="dcterms:W3CDTF">2021-09-07T21:37:57Z</dcterms:created>
  <dcterms:modified xsi:type="dcterms:W3CDTF">2021-09-12T21:42:21Z</dcterms:modified>
</cp:coreProperties>
</file>