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muSkXjPHE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741C-EDCF-422D-930E-E5B4C1D52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190358"/>
          </a:xfrm>
        </p:spPr>
        <p:txBody>
          <a:bodyPr/>
          <a:lstStyle/>
          <a:p>
            <a:r>
              <a:rPr lang="en-US" dirty="0"/>
              <a:t>M1 U1 L09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4E545-82D9-438A-AA7D-7E1EED5F3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016" y="3377109"/>
            <a:ext cx="9474978" cy="1665407"/>
          </a:xfrm>
        </p:spPr>
        <p:txBody>
          <a:bodyPr>
            <a:normAutofit/>
          </a:bodyPr>
          <a:lstStyle/>
          <a:p>
            <a:pPr algn="ctr"/>
            <a:r>
              <a:rPr lang="en-US" sz="1800" b="0" i="0" dirty="0">
                <a:solidFill>
                  <a:srgbClr val="843FA1"/>
                </a:solidFill>
                <a:effectLst/>
                <a:latin typeface="Lato Extended"/>
              </a:rPr>
              <a:t>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themes in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A Long Walk to Water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 and how they have developed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over the course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 of the text.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(Key Ideas &amp; Details LTa, LTb)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ctr"/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I can identify the characteristics of an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Lato Extended"/>
              </a:rPr>
              <a:t>effective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  <a:t>summary.</a:t>
            </a:r>
            <a:br>
              <a:rPr lang="en-US" sz="1800" b="1" i="0" dirty="0">
                <a:solidFill>
                  <a:srgbClr val="000000"/>
                </a:solidFill>
                <a:effectLst/>
                <a:latin typeface="Lato Extended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Lato Extended"/>
              </a:rPr>
              <a:t>(Key Ideas &amp; Details LTa, LTb)</a:t>
            </a:r>
            <a:endParaRPr lang="en-US" b="0" i="0" dirty="0">
              <a:solidFill>
                <a:srgbClr val="2D3B45"/>
              </a:solidFill>
              <a:effectLst/>
              <a:latin typeface="Lato Extende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9D93-4F72-4401-A199-97127A7F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171700"/>
          </a:xfrm>
        </p:spPr>
        <p:txBody>
          <a:bodyPr/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 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  <a:t>I can identify themes in 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Lato Extended"/>
              </a:rPr>
              <a:t>A Long Walk to Water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  <a:t> and how they have developed 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Lato Extended"/>
              </a:rPr>
              <a:t>over the course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  <a:t> of the text.</a:t>
            </a:r>
            <a:b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(Key Ideas &amp; Details LTa, LTb)</a:t>
            </a:r>
          </a:p>
          <a:p>
            <a:pPr algn="ctr"/>
            <a: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  <a:t>I can identify the characteristics of an </a:t>
            </a:r>
            <a:r>
              <a:rPr lang="en-US" sz="2400" b="1" i="1" dirty="0">
                <a:solidFill>
                  <a:schemeClr val="tx1"/>
                </a:solidFill>
                <a:effectLst/>
                <a:latin typeface="Lato Extended"/>
              </a:rPr>
              <a:t>effective 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  <a:t>summary.</a:t>
            </a:r>
            <a:br>
              <a:rPr lang="en-US" sz="2400" b="1" i="0" dirty="0">
                <a:solidFill>
                  <a:schemeClr val="tx1"/>
                </a:solidFill>
                <a:effectLst/>
                <a:latin typeface="Lato Extended"/>
              </a:rPr>
            </a:br>
            <a:r>
              <a:rPr lang="en-US" sz="2400" b="0" i="0" dirty="0">
                <a:solidFill>
                  <a:schemeClr val="tx1"/>
                </a:solidFill>
                <a:effectLst/>
                <a:latin typeface="Lato Extended"/>
              </a:rPr>
              <a:t>(Key Ideas &amp; Details LTa, LTb)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16D3F-886F-4E57-A348-B614FC8F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9" y="158477"/>
            <a:ext cx="695325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5FF5F-6E23-4306-B354-D4AD77C8DB8E}"/>
              </a:ext>
            </a:extLst>
          </p:cNvPr>
          <p:cNvSpPr txBox="1"/>
          <p:nvPr/>
        </p:nvSpPr>
        <p:spPr>
          <a:xfrm>
            <a:off x="981308" y="4536281"/>
            <a:ext cx="1090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For your End of Unit 1 Assessment, you will be asked to do 2 things:  </a:t>
            </a:r>
            <a:r>
              <a:rPr lang="en-US" sz="2800" b="1" dirty="0">
                <a:latin typeface="Georgia" panose="02040502050405020303" pitchFamily="18" charset="0"/>
              </a:rPr>
              <a:t>Analyze a theme </a:t>
            </a:r>
            <a:r>
              <a:rPr lang="en-US" sz="2800" dirty="0">
                <a:latin typeface="Georgia" panose="02040502050405020303" pitchFamily="18" charset="0"/>
              </a:rPr>
              <a:t>developed throughout our text and </a:t>
            </a:r>
            <a:r>
              <a:rPr lang="en-US" sz="2800" b="1" dirty="0">
                <a:latin typeface="Georgia" panose="02040502050405020303" pitchFamily="18" charset="0"/>
              </a:rPr>
              <a:t>write an objective summary</a:t>
            </a:r>
            <a:r>
              <a:rPr lang="en-US" sz="2800" dirty="0">
                <a:latin typeface="Georgia" panose="02040502050405020303" pitchFamily="18" charset="0"/>
              </a:rPr>
              <a:t> over a chapter. Today we are going to explore how you would go about doing these 2 tasks. </a:t>
            </a:r>
          </a:p>
        </p:txBody>
      </p:sp>
    </p:spTree>
    <p:extLst>
      <p:ext uri="{BB962C8B-B14F-4D97-AF65-F5344CB8AC3E}">
        <p14:creationId xmlns:p14="http://schemas.microsoft.com/office/powerpoint/2010/main" val="44954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BEB0E-5096-4425-9017-C5BB2164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18" y="1289050"/>
            <a:ext cx="4813982" cy="5231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79688-32F6-4547-9AFF-39AD07EF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09" y="1053700"/>
            <a:ext cx="3738496" cy="5406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85E15-2E21-42BF-BBA4-0BA411D4EB3A}"/>
              </a:ext>
            </a:extLst>
          </p:cNvPr>
          <p:cNvSpPr txBox="1"/>
          <p:nvPr/>
        </p:nvSpPr>
        <p:spPr>
          <a:xfrm>
            <a:off x="989792" y="261659"/>
            <a:ext cx="5708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Learning </a:t>
            </a:r>
            <a:r>
              <a:rPr lang="en-US" b="1" dirty="0">
                <a:solidFill>
                  <a:srgbClr val="000000"/>
                </a:solidFill>
                <a:latin typeface="Lato Extended"/>
              </a:rPr>
              <a:t>Target:  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I can identify themes in 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Lato Extended"/>
              </a:rPr>
              <a:t>A Long Walk to Water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 and how they have developed 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Lato Extended"/>
              </a:rPr>
              <a:t>over the course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 of the text.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4DA05-F2DF-4825-8450-50F61224D34D}"/>
              </a:ext>
            </a:extLst>
          </p:cNvPr>
          <p:cNvSpPr txBox="1"/>
          <p:nvPr/>
        </p:nvSpPr>
        <p:spPr>
          <a:xfrm>
            <a:off x="7407892" y="317412"/>
            <a:ext cx="420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Lato Extended"/>
              </a:rPr>
              <a:t>Learning Target:  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I can identify the characteristics of an 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Lato Extended"/>
              </a:rPr>
              <a:t>effective </a:t>
            </a:r>
            <a:r>
              <a:rPr lang="en-US" b="0" i="0" dirty="0">
                <a:solidFill>
                  <a:srgbClr val="000000"/>
                </a:solidFill>
                <a:effectLst/>
                <a:latin typeface="Lato Extended"/>
              </a:rPr>
              <a:t>summary.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1C3-F966-4E57-BC84-2E0D11B1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85" y="192136"/>
            <a:ext cx="9601200" cy="66616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mean by “theme”?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C5128-1BC6-4C26-BBE5-B13AB9BA7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6" y="1073140"/>
            <a:ext cx="6300706" cy="4887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D0DCC-AB13-4AA1-84F6-B702A6D4027F}"/>
              </a:ext>
            </a:extLst>
          </p:cNvPr>
          <p:cNvSpPr txBox="1"/>
          <p:nvPr/>
        </p:nvSpPr>
        <p:spPr>
          <a:xfrm>
            <a:off x="7921059" y="1156088"/>
            <a:ext cx="39535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D3B45"/>
                </a:solidFill>
                <a:effectLst/>
                <a:latin typeface="Lato Extended"/>
              </a:rPr>
              <a:t>A theme is a message or lesson about life that the author wants the reader to take away from reading a literary text.  It is a statement, not just a topic.</a:t>
            </a:r>
            <a:endParaRPr lang="en-US" sz="2400" dirty="0"/>
          </a:p>
        </p:txBody>
      </p:sp>
      <p:pic>
        <p:nvPicPr>
          <p:cNvPr id="9" name="Mini Lesson on Theme L09 t-nZay8vc5yhn2eKjnCWSCYes8BzJxMG8">
            <a:hlinkClick r:id="" action="ppaction://media"/>
            <a:extLst>
              <a:ext uri="{FF2B5EF4-FFF2-40B4-BE49-F238E27FC236}">
                <a16:creationId xmlns:a16="http://schemas.microsoft.com/office/drawing/2014/main" id="{F9D0765A-65E1-4466-88B6-926F4E9DD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5417" y="460051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FB81-BECC-4183-9282-2D48A83D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60" y="220185"/>
            <a:ext cx="9601200" cy="778362"/>
          </a:xfrm>
        </p:spPr>
        <p:txBody>
          <a:bodyPr/>
          <a:lstStyle/>
          <a:p>
            <a:r>
              <a:rPr lang="en-US" dirty="0"/>
              <a:t>How do we find a theme?</a:t>
            </a:r>
          </a:p>
        </p:txBody>
      </p:sp>
      <p:pic>
        <p:nvPicPr>
          <p:cNvPr id="4" name="Online Media 3" title="How to Find the Theme of a Story">
            <a:hlinkClick r:id="" action="ppaction://media"/>
            <a:extLst>
              <a:ext uri="{FF2B5EF4-FFF2-40B4-BE49-F238E27FC236}">
                <a16:creationId xmlns:a16="http://schemas.microsoft.com/office/drawing/2014/main" id="{64CEC54B-9E94-4F56-8067-E7D2B85B06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4655" y="1252971"/>
            <a:ext cx="9172360" cy="51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3815-9579-43A6-9EBA-10DB4FF4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01" y="169697"/>
            <a:ext cx="9601200" cy="1485900"/>
          </a:xfrm>
        </p:spPr>
        <p:txBody>
          <a:bodyPr/>
          <a:lstStyle/>
          <a:p>
            <a:r>
              <a:rPr lang="en-US" dirty="0"/>
              <a:t>Let’s explore some common themes in literature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8EBDE-3127-49C7-AFEC-DE548763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8" b="50848"/>
          <a:stretch/>
        </p:blipFill>
        <p:spPr>
          <a:xfrm>
            <a:off x="4636294" y="1155535"/>
            <a:ext cx="7019223" cy="4029348"/>
          </a:xfrm>
          <a:custGeom>
            <a:avLst/>
            <a:gdLst>
              <a:gd name="connsiteX0" fmla="*/ 0 w 7019223"/>
              <a:gd name="connsiteY0" fmla="*/ 0 h 4029348"/>
              <a:gd name="connsiteX1" fmla="*/ 7019223 w 7019223"/>
              <a:gd name="connsiteY1" fmla="*/ 0 h 4029348"/>
              <a:gd name="connsiteX2" fmla="*/ 7019223 w 7019223"/>
              <a:gd name="connsiteY2" fmla="*/ 4029348 h 4029348"/>
              <a:gd name="connsiteX3" fmla="*/ 0 w 7019223"/>
              <a:gd name="connsiteY3" fmla="*/ 4029348 h 4029348"/>
              <a:gd name="connsiteX4" fmla="*/ 0 w 7019223"/>
              <a:gd name="connsiteY4" fmla="*/ 0 h 40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9223" h="4029348" fill="none" extrusionOk="0">
                <a:moveTo>
                  <a:pt x="0" y="0"/>
                </a:moveTo>
                <a:cubicBezTo>
                  <a:pt x="3267057" y="-49533"/>
                  <a:pt x="4082954" y="-14809"/>
                  <a:pt x="7019223" y="0"/>
                </a:cubicBezTo>
                <a:cubicBezTo>
                  <a:pt x="7106862" y="1270656"/>
                  <a:pt x="6946544" y="2073233"/>
                  <a:pt x="7019223" y="4029348"/>
                </a:cubicBezTo>
                <a:cubicBezTo>
                  <a:pt x="4901144" y="3981117"/>
                  <a:pt x="2846589" y="4113803"/>
                  <a:pt x="0" y="4029348"/>
                </a:cubicBezTo>
                <a:cubicBezTo>
                  <a:pt x="-38581" y="2295702"/>
                  <a:pt x="63341" y="1602385"/>
                  <a:pt x="0" y="0"/>
                </a:cubicBezTo>
                <a:close/>
              </a:path>
              <a:path w="7019223" h="4029348" stroke="0" extrusionOk="0">
                <a:moveTo>
                  <a:pt x="0" y="0"/>
                </a:moveTo>
                <a:cubicBezTo>
                  <a:pt x="1431886" y="118645"/>
                  <a:pt x="5533753" y="116012"/>
                  <a:pt x="7019223" y="0"/>
                </a:cubicBezTo>
                <a:cubicBezTo>
                  <a:pt x="6886341" y="1458151"/>
                  <a:pt x="7104174" y="3573920"/>
                  <a:pt x="7019223" y="4029348"/>
                </a:cubicBezTo>
                <a:cubicBezTo>
                  <a:pt x="3875272" y="4163948"/>
                  <a:pt x="3046642" y="3872152"/>
                  <a:pt x="0" y="4029348"/>
                </a:cubicBezTo>
                <a:cubicBezTo>
                  <a:pt x="-20187" y="2392190"/>
                  <a:pt x="-152480" y="1300896"/>
                  <a:pt x="0" y="0"/>
                </a:cubicBezTo>
                <a:close/>
              </a:path>
            </a:pathLst>
          </a:custGeom>
          <a:ln w="508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F36C1-3580-4053-B0C8-57B9B46A8D08}"/>
              </a:ext>
            </a:extLst>
          </p:cNvPr>
          <p:cNvSpPr txBox="1"/>
          <p:nvPr/>
        </p:nvSpPr>
        <p:spPr>
          <a:xfrm>
            <a:off x="1175848" y="2621757"/>
            <a:ext cx="329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Turn to page 38 in your Unit 1 Workbook.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23F4B-0AEC-48D5-BC62-A16FE3AE387B}"/>
              </a:ext>
            </a:extLst>
          </p:cNvPr>
          <p:cNvSpPr txBox="1"/>
          <p:nvPr/>
        </p:nvSpPr>
        <p:spPr>
          <a:xfrm>
            <a:off x="876895" y="5414873"/>
            <a:ext cx="10988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 Learning Target: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I can identify themes in 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A Long Walk to Water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 and how they have developed 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over the course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Extended"/>
                <a:ea typeface="+mn-ea"/>
                <a:cs typeface="+mn-cs"/>
              </a:rPr>
              <a:t> of the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86D2-2BB9-4695-85B5-74257C6A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421480"/>
            <a:ext cx="10972800" cy="971551"/>
          </a:xfrm>
        </p:spPr>
        <p:txBody>
          <a:bodyPr>
            <a:normAutofit/>
          </a:bodyPr>
          <a:lstStyle/>
          <a:p>
            <a:r>
              <a:rPr lang="en-US" sz="2800" b="1" dirty="0"/>
              <a:t>Learning Target: </a:t>
            </a:r>
            <a:r>
              <a:rPr lang="en-US" sz="2800" i="0" dirty="0">
                <a:solidFill>
                  <a:srgbClr val="2D3B45"/>
                </a:solidFill>
                <a:effectLst/>
                <a:latin typeface="Lato Extended"/>
              </a:rPr>
              <a:t>I can identify the characteristics of an </a:t>
            </a:r>
            <a:r>
              <a:rPr lang="en-US" sz="2800" i="0" u="sng" dirty="0">
                <a:solidFill>
                  <a:srgbClr val="2D3B45"/>
                </a:solidFill>
                <a:effectLst/>
                <a:latin typeface="Lato Extended"/>
              </a:rPr>
              <a:t>effective summary.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4688-A3E4-426D-9B16-836C8284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07" y="1300164"/>
            <a:ext cx="10665618" cy="465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write a summary:  Follow these steps...It's easier than you think!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Introduce the text by stating the title and chapter; clearly state the author’s central idea (gist).</a:t>
            </a:r>
          </a:p>
          <a:p>
            <a:pPr marL="0" indent="0">
              <a:buNone/>
            </a:pPr>
            <a:r>
              <a:rPr lang="en-US" sz="2400" dirty="0"/>
              <a:t>Be objective - </a:t>
            </a:r>
            <a:r>
              <a:rPr lang="en-US" sz="2800" b="1" dirty="0"/>
              <a:t>Don’t include your opinion</a:t>
            </a:r>
            <a:r>
              <a:rPr lang="en-US" sz="2400" dirty="0"/>
              <a:t>. Exclude words like, “</a:t>
            </a:r>
            <a:r>
              <a:rPr lang="en-US" sz="2400" strike="sngStrike" dirty="0"/>
              <a:t>I think</a:t>
            </a:r>
            <a:r>
              <a:rPr lang="en-US" sz="2400" dirty="0"/>
              <a:t>, or </a:t>
            </a:r>
            <a:r>
              <a:rPr lang="en-US" sz="2400" strike="sngStrike" dirty="0"/>
              <a:t>I believe</a:t>
            </a:r>
            <a:r>
              <a:rPr lang="en-US" sz="2400" dirty="0"/>
              <a:t>.” Take yourself out of the summary.  Give only details about the text.</a:t>
            </a:r>
          </a:p>
          <a:p>
            <a:pPr marL="0" indent="0">
              <a:buNone/>
            </a:pPr>
            <a:r>
              <a:rPr lang="en-US" sz="2400" dirty="0"/>
              <a:t>Introduce the most important details from the text to show support of the central ideas and themes.</a:t>
            </a:r>
          </a:p>
          <a:p>
            <a:pPr marL="0" indent="0">
              <a:buNone/>
            </a:pPr>
            <a:r>
              <a:rPr lang="en-US" sz="2400" dirty="0"/>
              <a:t>Be concise- don't ramble, get to the point!</a:t>
            </a:r>
          </a:p>
          <a:p>
            <a:pPr marL="0" indent="0">
              <a:buNone/>
            </a:pPr>
            <a:r>
              <a:rPr lang="en-US" sz="2400" b="1" dirty="0"/>
              <a:t>Conclude your summary with a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theme</a:t>
            </a:r>
            <a:r>
              <a:rPr lang="en-US" sz="2400" b="1" dirty="0"/>
              <a:t>-</a:t>
            </a:r>
            <a:r>
              <a:rPr lang="en-US" sz="2400" dirty="0"/>
              <a:t>-make sure to include your theme before ending your summary.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76C72-6036-4077-83D2-A3B2B1A7674C}"/>
              </a:ext>
            </a:extLst>
          </p:cNvPr>
          <p:cNvSpPr txBox="1"/>
          <p:nvPr/>
        </p:nvSpPr>
        <p:spPr>
          <a:xfrm>
            <a:off x="5757863" y="5700712"/>
            <a:ext cx="6157913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Let’s look at an example on page 39 of your Unit 1 workbook.</a:t>
            </a:r>
          </a:p>
        </p:txBody>
      </p:sp>
    </p:spTree>
    <p:extLst>
      <p:ext uri="{BB962C8B-B14F-4D97-AF65-F5344CB8AC3E}">
        <p14:creationId xmlns:p14="http://schemas.microsoft.com/office/powerpoint/2010/main" val="3066564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{A7015406-6A7D-46CD-9B32-6369C329FDD9}tf10001105</Template>
  <TotalTime>39</TotalTime>
  <Words>430</Words>
  <Application>Microsoft Office PowerPoint</Application>
  <PresentationFormat>Widescreen</PresentationFormat>
  <Paragraphs>22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Franklin Gothic Book</vt:lpstr>
      <vt:lpstr>Georgia</vt:lpstr>
      <vt:lpstr>Lato Extended</vt:lpstr>
      <vt:lpstr>Crop</vt:lpstr>
      <vt:lpstr>M1 U1 L09</vt:lpstr>
      <vt:lpstr>PowerPoint Presentation</vt:lpstr>
      <vt:lpstr>PowerPoint Presentation</vt:lpstr>
      <vt:lpstr>What do we mean by “theme”?</vt:lpstr>
      <vt:lpstr>How do we find a theme?</vt:lpstr>
      <vt:lpstr>Let’s explore some common themes in literature</vt:lpstr>
      <vt:lpstr>Learning Target: I can identify the characteristics of an effective summary.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 U1 L09</dc:title>
  <dc:creator>Lewis, Melissa</dc:creator>
  <cp:lastModifiedBy>Lewis, Melissa</cp:lastModifiedBy>
  <cp:revision>1</cp:revision>
  <dcterms:created xsi:type="dcterms:W3CDTF">2021-09-13T14:37:26Z</dcterms:created>
  <dcterms:modified xsi:type="dcterms:W3CDTF">2021-09-13T15:16:43Z</dcterms:modified>
</cp:coreProperties>
</file>