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82" r:id="rId5"/>
    <p:sldId id="283" r:id="rId6"/>
    <p:sldId id="284" r:id="rId7"/>
    <p:sldId id="286" r:id="rId8"/>
    <p:sldId id="285"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19" autoAdjust="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9/13/2021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13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97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9/13/2021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3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9/13/2021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1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9/13/2021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93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599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17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14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781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9/13/2021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2885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9/13/2021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914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9/13/2021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88000">
              <a:schemeClr val="bg1">
                <a:shade val="94000"/>
                <a:satMod val="110000"/>
                <a:lumMod val="88000"/>
              </a:schemeClr>
            </a:gs>
          </a:gsLst>
          <a:lin ang="5400000" scaled="0"/>
        </a:gra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4449960" y="1507414"/>
            <a:ext cx="7295507" cy="3703320"/>
          </a:xfrm>
        </p:spPr>
        <p:txBody>
          <a:bodyPr anchor="ctr">
            <a:normAutofit/>
          </a:bodyPr>
          <a:lstStyle/>
          <a:p>
            <a:r>
              <a:rPr lang="en-US" sz="4800" dirty="0"/>
              <a:t>Analyzing the development of theme &amp; writing an objective summary</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254047" y="1633635"/>
            <a:ext cx="3330781" cy="3703320"/>
          </a:xfrm>
          <a:ln w="57150">
            <a:noFill/>
          </a:ln>
        </p:spPr>
        <p:txBody>
          <a:bodyPr anchor="ctr">
            <a:normAutofit/>
          </a:bodyPr>
          <a:lstStyle/>
          <a:p>
            <a:pPr algn="r"/>
            <a:r>
              <a:rPr lang="en-US" sz="2000" dirty="0">
                <a:solidFill>
                  <a:schemeClr val="tx2"/>
                </a:solidFill>
                <a:latin typeface="+mj-lt"/>
              </a:rPr>
              <a:t>Module 1</a:t>
            </a:r>
          </a:p>
          <a:p>
            <a:pPr algn="r"/>
            <a:r>
              <a:rPr lang="en-US" sz="2000" dirty="0">
                <a:solidFill>
                  <a:schemeClr val="tx2"/>
                </a:solidFill>
                <a:latin typeface="+mj-lt"/>
              </a:rPr>
              <a:t>Unit 1</a:t>
            </a:r>
          </a:p>
          <a:p>
            <a:pPr algn="r"/>
            <a:r>
              <a:rPr lang="en-US" sz="2000" dirty="0">
                <a:solidFill>
                  <a:schemeClr val="tx2"/>
                </a:solidFill>
                <a:latin typeface="+mj-lt"/>
              </a:rPr>
              <a:t>Lesson 10</a:t>
            </a:r>
          </a:p>
        </p:txBody>
      </p:sp>
      <p:sp>
        <p:nvSpPr>
          <p:cNvPr id="38" name="Rectangle 37">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39">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41">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7487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7B5330-0A76-4DAC-BD63-FB2AC8C841D2}"/>
              </a:ext>
            </a:extLst>
          </p:cNvPr>
          <p:cNvPicPr>
            <a:picLocks noChangeAspect="1"/>
          </p:cNvPicPr>
          <p:nvPr/>
        </p:nvPicPr>
        <p:blipFill>
          <a:blip r:embed="rId3"/>
          <a:stretch>
            <a:fillRect/>
          </a:stretch>
        </p:blipFill>
        <p:spPr>
          <a:xfrm>
            <a:off x="333375" y="1000125"/>
            <a:ext cx="6953250" cy="1828800"/>
          </a:xfrm>
          <a:prstGeom prst="rect">
            <a:avLst/>
          </a:prstGeom>
        </p:spPr>
      </p:pic>
      <p:sp>
        <p:nvSpPr>
          <p:cNvPr id="6" name="TextBox 5">
            <a:extLst>
              <a:ext uri="{FF2B5EF4-FFF2-40B4-BE49-F238E27FC236}">
                <a16:creationId xmlns:a16="http://schemas.microsoft.com/office/drawing/2014/main" id="{157BEF18-C645-47A7-A8EA-A825381363B1}"/>
              </a:ext>
            </a:extLst>
          </p:cNvPr>
          <p:cNvSpPr txBox="1"/>
          <p:nvPr/>
        </p:nvSpPr>
        <p:spPr>
          <a:xfrm>
            <a:off x="1067267" y="3064562"/>
            <a:ext cx="10556271" cy="2862322"/>
          </a:xfrm>
          <a:prstGeom prst="rect">
            <a:avLst/>
          </a:prstGeom>
          <a:noFill/>
        </p:spPr>
        <p:txBody>
          <a:bodyPr wrap="square">
            <a:spAutoFit/>
          </a:bodyPr>
          <a:lstStyle/>
          <a:p>
            <a:pPr algn="ctr"/>
            <a:r>
              <a:rPr lang="en-US" sz="3600" b="1" i="0" dirty="0">
                <a:solidFill>
                  <a:srgbClr val="2D3B45"/>
                </a:solidFill>
                <a:effectLst/>
                <a:latin typeface="Lato Extended"/>
              </a:rPr>
              <a:t>I can identify how themes in A Long Walk to Water have developed in chapter 7.</a:t>
            </a:r>
            <a:br>
              <a:rPr lang="en-US" sz="3600" b="0" i="0" dirty="0">
                <a:solidFill>
                  <a:srgbClr val="2D3B45"/>
                </a:solidFill>
                <a:effectLst/>
                <a:latin typeface="Lato Extended"/>
              </a:rPr>
            </a:br>
            <a:r>
              <a:rPr lang="en-US" sz="3600" b="0" i="0" dirty="0">
                <a:solidFill>
                  <a:srgbClr val="2D3B45"/>
                </a:solidFill>
                <a:effectLst/>
                <a:latin typeface="Lato Extended"/>
              </a:rPr>
              <a:t>(Key Ideas &amp; Details LTb)</a:t>
            </a:r>
          </a:p>
          <a:p>
            <a:pPr algn="ctr"/>
            <a:r>
              <a:rPr lang="en-US" sz="3600" b="1" i="0" dirty="0">
                <a:solidFill>
                  <a:srgbClr val="2D3B45"/>
                </a:solidFill>
                <a:effectLst/>
                <a:latin typeface="Lato Extended"/>
              </a:rPr>
              <a:t>I can write an objective summary of chapter 7</a:t>
            </a:r>
            <a:r>
              <a:rPr lang="en-US" sz="3600" b="0" i="0" dirty="0">
                <a:solidFill>
                  <a:srgbClr val="2D3B45"/>
                </a:solidFill>
                <a:effectLst/>
                <a:latin typeface="Lato Extended"/>
              </a:rPr>
              <a:t>. </a:t>
            </a:r>
            <a:br>
              <a:rPr lang="en-US" sz="3600" b="0" i="0" dirty="0">
                <a:solidFill>
                  <a:srgbClr val="2D3B45"/>
                </a:solidFill>
                <a:effectLst/>
                <a:latin typeface="Lato Extended"/>
              </a:rPr>
            </a:br>
            <a:r>
              <a:rPr lang="en-US" sz="3600" b="0" i="0" dirty="0">
                <a:solidFill>
                  <a:srgbClr val="2D3B45"/>
                </a:solidFill>
                <a:effectLst/>
                <a:latin typeface="Lato Extended"/>
              </a:rPr>
              <a:t>(Key Ideas &amp; Details LTb)</a:t>
            </a:r>
          </a:p>
        </p:txBody>
      </p:sp>
    </p:spTree>
    <p:extLst>
      <p:ext uri="{BB962C8B-B14F-4D97-AF65-F5344CB8AC3E}">
        <p14:creationId xmlns:p14="http://schemas.microsoft.com/office/powerpoint/2010/main" val="389794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59A422-0023-4292-8200-E080556F3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413CA5-4739-4BC9-8BB3-B0A4928D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8572844-522D-4504-BA6D-313D4303EA50}"/>
              </a:ext>
            </a:extLst>
          </p:cNvPr>
          <p:cNvPicPr>
            <a:picLocks noChangeAspect="1"/>
          </p:cNvPicPr>
          <p:nvPr/>
        </p:nvPicPr>
        <p:blipFill>
          <a:blip r:embed="rId2"/>
          <a:stretch>
            <a:fillRect/>
          </a:stretch>
        </p:blipFill>
        <p:spPr>
          <a:xfrm>
            <a:off x="233393" y="201669"/>
            <a:ext cx="4282509" cy="3261747"/>
          </a:xfrm>
          <a:prstGeom prst="rect">
            <a:avLst/>
          </a:prstGeom>
        </p:spPr>
      </p:pic>
      <p:sp>
        <p:nvSpPr>
          <p:cNvPr id="5" name="TextBox 4">
            <a:extLst>
              <a:ext uri="{FF2B5EF4-FFF2-40B4-BE49-F238E27FC236}">
                <a16:creationId xmlns:a16="http://schemas.microsoft.com/office/drawing/2014/main" id="{F0DBA155-BB14-4A29-95A3-54CAC39C394D}"/>
              </a:ext>
            </a:extLst>
          </p:cNvPr>
          <p:cNvSpPr txBox="1"/>
          <p:nvPr/>
        </p:nvSpPr>
        <p:spPr>
          <a:xfrm>
            <a:off x="4655168" y="1280337"/>
            <a:ext cx="6847626" cy="4401205"/>
          </a:xfrm>
          <a:prstGeom prst="rect">
            <a:avLst/>
          </a:prstGeom>
          <a:noFill/>
        </p:spPr>
        <p:txBody>
          <a:bodyPr wrap="square" rtlCol="0">
            <a:spAutoFit/>
          </a:bodyPr>
          <a:lstStyle/>
          <a:p>
            <a:r>
              <a:rPr lang="en-US" sz="2000" dirty="0"/>
              <a:t>Let’s revisit our Common Themes in Literature from page 38.</a:t>
            </a:r>
          </a:p>
          <a:p>
            <a:endParaRPr lang="en-US" sz="2000" dirty="0"/>
          </a:p>
          <a:p>
            <a:r>
              <a:rPr lang="en-US" sz="2000" dirty="0"/>
              <a:t>1. Nature can present many challenges to humans.</a:t>
            </a:r>
          </a:p>
          <a:p>
            <a:r>
              <a:rPr lang="en-US" sz="2000" dirty="0">
                <a:solidFill>
                  <a:srgbClr val="0070C0"/>
                </a:solidFill>
              </a:rPr>
              <a:t>2. Family is our most important support.</a:t>
            </a:r>
          </a:p>
          <a:p>
            <a:r>
              <a:rPr lang="en-US" sz="2000" dirty="0"/>
              <a:t>3. Love is what makes life worth living.</a:t>
            </a:r>
          </a:p>
          <a:p>
            <a:r>
              <a:rPr lang="en-US" sz="2000" dirty="0">
                <a:solidFill>
                  <a:srgbClr val="0070C0"/>
                </a:solidFill>
              </a:rPr>
              <a:t>4. Dangerous situations can make people become leaders.</a:t>
            </a:r>
          </a:p>
          <a:p>
            <a:r>
              <a:rPr lang="en-US" sz="2000" dirty="0"/>
              <a:t>5. To be truly happy, you must do what you know is right, even if it is unpopular.</a:t>
            </a:r>
          </a:p>
          <a:p>
            <a:r>
              <a:rPr lang="en-US" sz="2000" dirty="0">
                <a:solidFill>
                  <a:srgbClr val="0070C0"/>
                </a:solidFill>
              </a:rPr>
              <a:t>6. Individuals are able to survive in challenging environments in remarkable</a:t>
            </a:r>
          </a:p>
          <a:p>
            <a:r>
              <a:rPr lang="en-US" sz="2000" dirty="0">
                <a:solidFill>
                  <a:srgbClr val="0070C0"/>
                </a:solidFill>
              </a:rPr>
              <a:t>ways.</a:t>
            </a:r>
          </a:p>
          <a:p>
            <a:r>
              <a:rPr lang="en-US" sz="2000" dirty="0"/>
              <a:t>7. People need to depend on one another in order to survive.</a:t>
            </a:r>
          </a:p>
          <a:p>
            <a:r>
              <a:rPr lang="en-US" sz="2000" dirty="0">
                <a:solidFill>
                  <a:srgbClr val="0070C0"/>
                </a:solidFill>
              </a:rPr>
              <a:t>8. In challenging situations, it can be helpful to focus only on small steps.</a:t>
            </a:r>
          </a:p>
        </p:txBody>
      </p:sp>
      <p:sp>
        <p:nvSpPr>
          <p:cNvPr id="9" name="TextBox 8">
            <a:extLst>
              <a:ext uri="{FF2B5EF4-FFF2-40B4-BE49-F238E27FC236}">
                <a16:creationId xmlns:a16="http://schemas.microsoft.com/office/drawing/2014/main" id="{510C8489-EF8F-493F-8039-A61CA30B0021}"/>
              </a:ext>
            </a:extLst>
          </p:cNvPr>
          <p:cNvSpPr txBox="1"/>
          <p:nvPr/>
        </p:nvSpPr>
        <p:spPr>
          <a:xfrm>
            <a:off x="4588829" y="634006"/>
            <a:ext cx="6847626" cy="646331"/>
          </a:xfrm>
          <a:prstGeom prst="rect">
            <a:avLst/>
          </a:prstGeom>
          <a:noFill/>
        </p:spPr>
        <p:txBody>
          <a:bodyPr wrap="square">
            <a:spAutoFit/>
          </a:bodyPr>
          <a:lstStyle/>
          <a:p>
            <a:r>
              <a:rPr lang="en-US" b="1" i="0" dirty="0">
                <a:solidFill>
                  <a:srgbClr val="000000"/>
                </a:solidFill>
                <a:effectLst/>
                <a:latin typeface="Lato Extended"/>
              </a:rPr>
              <a:t>Learning Target:  </a:t>
            </a:r>
            <a:r>
              <a:rPr lang="en-US" b="1" i="0" dirty="0">
                <a:solidFill>
                  <a:srgbClr val="0070C0"/>
                </a:solidFill>
                <a:effectLst/>
                <a:latin typeface="Lato Extended"/>
              </a:rPr>
              <a:t>I can identify how themes in </a:t>
            </a:r>
            <a:r>
              <a:rPr lang="en-US" b="1" i="1" dirty="0">
                <a:solidFill>
                  <a:srgbClr val="0070C0"/>
                </a:solidFill>
                <a:effectLst/>
                <a:latin typeface="Lato Extended"/>
              </a:rPr>
              <a:t>A Long Walk to Water </a:t>
            </a:r>
            <a:r>
              <a:rPr lang="en-US" b="1" i="0" dirty="0">
                <a:solidFill>
                  <a:srgbClr val="0070C0"/>
                </a:solidFill>
                <a:effectLst/>
                <a:latin typeface="Lato Extended"/>
              </a:rPr>
              <a:t>have developed in Chapter 7.</a:t>
            </a:r>
            <a:endParaRPr lang="en-US" dirty="0">
              <a:solidFill>
                <a:srgbClr val="0070C0"/>
              </a:solidFill>
            </a:endParaRPr>
          </a:p>
        </p:txBody>
      </p:sp>
      <p:sp>
        <p:nvSpPr>
          <p:cNvPr id="11" name="TextBox 10">
            <a:extLst>
              <a:ext uri="{FF2B5EF4-FFF2-40B4-BE49-F238E27FC236}">
                <a16:creationId xmlns:a16="http://schemas.microsoft.com/office/drawing/2014/main" id="{0FB2C1EC-A7DD-4E32-836B-427847E31E0A}"/>
              </a:ext>
            </a:extLst>
          </p:cNvPr>
          <p:cNvSpPr txBox="1"/>
          <p:nvPr/>
        </p:nvSpPr>
        <p:spPr>
          <a:xfrm>
            <a:off x="611470" y="3853983"/>
            <a:ext cx="3831504" cy="1569660"/>
          </a:xfrm>
          <a:prstGeom prst="rect">
            <a:avLst/>
          </a:prstGeom>
          <a:noFill/>
          <a:ln>
            <a:solidFill>
              <a:schemeClr val="tx1"/>
            </a:solidFill>
            <a:prstDash val="lgDash"/>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2020104020203"/>
                <a:ea typeface="+mn-ea"/>
                <a:cs typeface="+mn-cs"/>
              </a:rPr>
              <a:t>As we reread chapter 7, think about which of these themes continues to develop </a:t>
            </a:r>
            <a:r>
              <a:rPr lang="en-US" sz="2400" dirty="0">
                <a:solidFill>
                  <a:prstClr val="black"/>
                </a:solidFill>
                <a:latin typeface="Franklin Gothic Book" panose="020B0502020104020203"/>
              </a:rPr>
              <a:t>in our story.</a:t>
            </a:r>
            <a:endParaRPr kumimoji="0" lang="en-US" sz="2400" b="0" i="0" u="none" strike="noStrike" kern="1200" cap="none" spc="0" normalizeH="0" baseline="0" noProof="0" dirty="0">
              <a:ln>
                <a:noFill/>
              </a:ln>
              <a:solidFill>
                <a:prstClr val="black"/>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661012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AB26FF2-FA81-41E9-BAD5-DB0A328A5136}"/>
              </a:ext>
            </a:extLst>
          </p:cNvPr>
          <p:cNvPicPr>
            <a:picLocks noChangeAspect="1"/>
          </p:cNvPicPr>
          <p:nvPr/>
        </p:nvPicPr>
        <p:blipFill>
          <a:blip r:embed="rId2"/>
          <a:stretch>
            <a:fillRect/>
          </a:stretch>
        </p:blipFill>
        <p:spPr>
          <a:xfrm>
            <a:off x="5290687" y="1086510"/>
            <a:ext cx="5617819" cy="5069334"/>
          </a:xfrm>
          <a:custGeom>
            <a:avLst/>
            <a:gdLst>
              <a:gd name="connsiteX0" fmla="*/ 0 w 5617819"/>
              <a:gd name="connsiteY0" fmla="*/ 0 h 5069334"/>
              <a:gd name="connsiteX1" fmla="*/ 449426 w 5617819"/>
              <a:gd name="connsiteY1" fmla="*/ 0 h 5069334"/>
              <a:gd name="connsiteX2" fmla="*/ 955029 w 5617819"/>
              <a:gd name="connsiteY2" fmla="*/ 0 h 5069334"/>
              <a:gd name="connsiteX3" fmla="*/ 1460633 w 5617819"/>
              <a:gd name="connsiteY3" fmla="*/ 0 h 5069334"/>
              <a:gd name="connsiteX4" fmla="*/ 1910058 w 5617819"/>
              <a:gd name="connsiteY4" fmla="*/ 0 h 5069334"/>
              <a:gd name="connsiteX5" fmla="*/ 2584197 w 5617819"/>
              <a:gd name="connsiteY5" fmla="*/ 0 h 5069334"/>
              <a:gd name="connsiteX6" fmla="*/ 3202157 w 5617819"/>
              <a:gd name="connsiteY6" fmla="*/ 0 h 5069334"/>
              <a:gd name="connsiteX7" fmla="*/ 3595404 w 5617819"/>
              <a:gd name="connsiteY7" fmla="*/ 0 h 5069334"/>
              <a:gd name="connsiteX8" fmla="*/ 4269542 w 5617819"/>
              <a:gd name="connsiteY8" fmla="*/ 0 h 5069334"/>
              <a:gd name="connsiteX9" fmla="*/ 4718968 w 5617819"/>
              <a:gd name="connsiteY9" fmla="*/ 0 h 5069334"/>
              <a:gd name="connsiteX10" fmla="*/ 5617819 w 5617819"/>
              <a:gd name="connsiteY10" fmla="*/ 0 h 5069334"/>
              <a:gd name="connsiteX11" fmla="*/ 5617819 w 5617819"/>
              <a:gd name="connsiteY11" fmla="*/ 411179 h 5069334"/>
              <a:gd name="connsiteX12" fmla="*/ 5617819 w 5617819"/>
              <a:gd name="connsiteY12" fmla="*/ 974439 h 5069334"/>
              <a:gd name="connsiteX13" fmla="*/ 5617819 w 5617819"/>
              <a:gd name="connsiteY13" fmla="*/ 1639085 h 5069334"/>
              <a:gd name="connsiteX14" fmla="*/ 5617819 w 5617819"/>
              <a:gd name="connsiteY14" fmla="*/ 2100957 h 5069334"/>
              <a:gd name="connsiteX15" fmla="*/ 5617819 w 5617819"/>
              <a:gd name="connsiteY15" fmla="*/ 2562830 h 5069334"/>
              <a:gd name="connsiteX16" fmla="*/ 5617819 w 5617819"/>
              <a:gd name="connsiteY16" fmla="*/ 3227476 h 5069334"/>
              <a:gd name="connsiteX17" fmla="*/ 5617819 w 5617819"/>
              <a:gd name="connsiteY17" fmla="*/ 3892122 h 5069334"/>
              <a:gd name="connsiteX18" fmla="*/ 5617819 w 5617819"/>
              <a:gd name="connsiteY18" fmla="*/ 4353995 h 5069334"/>
              <a:gd name="connsiteX19" fmla="*/ 5617819 w 5617819"/>
              <a:gd name="connsiteY19" fmla="*/ 5069334 h 5069334"/>
              <a:gd name="connsiteX20" fmla="*/ 4999859 w 5617819"/>
              <a:gd name="connsiteY20" fmla="*/ 5069334 h 5069334"/>
              <a:gd name="connsiteX21" fmla="*/ 4550433 w 5617819"/>
              <a:gd name="connsiteY21" fmla="*/ 5069334 h 5069334"/>
              <a:gd name="connsiteX22" fmla="*/ 4044830 w 5617819"/>
              <a:gd name="connsiteY22" fmla="*/ 5069334 h 5069334"/>
              <a:gd name="connsiteX23" fmla="*/ 3595404 w 5617819"/>
              <a:gd name="connsiteY23" fmla="*/ 5069334 h 5069334"/>
              <a:gd name="connsiteX24" fmla="*/ 2977444 w 5617819"/>
              <a:gd name="connsiteY24" fmla="*/ 5069334 h 5069334"/>
              <a:gd name="connsiteX25" fmla="*/ 2528019 w 5617819"/>
              <a:gd name="connsiteY25" fmla="*/ 5069334 h 5069334"/>
              <a:gd name="connsiteX26" fmla="*/ 1853880 w 5617819"/>
              <a:gd name="connsiteY26" fmla="*/ 5069334 h 5069334"/>
              <a:gd name="connsiteX27" fmla="*/ 1235920 w 5617819"/>
              <a:gd name="connsiteY27" fmla="*/ 5069334 h 5069334"/>
              <a:gd name="connsiteX28" fmla="*/ 561782 w 5617819"/>
              <a:gd name="connsiteY28" fmla="*/ 5069334 h 5069334"/>
              <a:gd name="connsiteX29" fmla="*/ 0 w 5617819"/>
              <a:gd name="connsiteY29" fmla="*/ 5069334 h 5069334"/>
              <a:gd name="connsiteX30" fmla="*/ 0 w 5617819"/>
              <a:gd name="connsiteY30" fmla="*/ 4455381 h 5069334"/>
              <a:gd name="connsiteX31" fmla="*/ 0 w 5617819"/>
              <a:gd name="connsiteY31" fmla="*/ 4044202 h 5069334"/>
              <a:gd name="connsiteX32" fmla="*/ 0 w 5617819"/>
              <a:gd name="connsiteY32" fmla="*/ 3633023 h 5069334"/>
              <a:gd name="connsiteX33" fmla="*/ 0 w 5617819"/>
              <a:gd name="connsiteY33" fmla="*/ 3171150 h 5069334"/>
              <a:gd name="connsiteX34" fmla="*/ 0 w 5617819"/>
              <a:gd name="connsiteY34" fmla="*/ 2658584 h 5069334"/>
              <a:gd name="connsiteX35" fmla="*/ 0 w 5617819"/>
              <a:gd name="connsiteY35" fmla="*/ 2247405 h 5069334"/>
              <a:gd name="connsiteX36" fmla="*/ 0 w 5617819"/>
              <a:gd name="connsiteY36" fmla="*/ 1633452 h 5069334"/>
              <a:gd name="connsiteX37" fmla="*/ 0 w 5617819"/>
              <a:gd name="connsiteY37" fmla="*/ 1120886 h 5069334"/>
              <a:gd name="connsiteX38" fmla="*/ 0 w 5617819"/>
              <a:gd name="connsiteY38" fmla="*/ 608320 h 5069334"/>
              <a:gd name="connsiteX39" fmla="*/ 0 w 5617819"/>
              <a:gd name="connsiteY39" fmla="*/ 0 h 5069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617819" h="5069334" fill="none" extrusionOk="0">
                <a:moveTo>
                  <a:pt x="0" y="0"/>
                </a:moveTo>
                <a:cubicBezTo>
                  <a:pt x="136869" y="-15857"/>
                  <a:pt x="247681" y="32941"/>
                  <a:pt x="449426" y="0"/>
                </a:cubicBezTo>
                <a:cubicBezTo>
                  <a:pt x="651171" y="-32941"/>
                  <a:pt x="792945" y="43014"/>
                  <a:pt x="955029" y="0"/>
                </a:cubicBezTo>
                <a:cubicBezTo>
                  <a:pt x="1117113" y="-43014"/>
                  <a:pt x="1231242" y="49852"/>
                  <a:pt x="1460633" y="0"/>
                </a:cubicBezTo>
                <a:cubicBezTo>
                  <a:pt x="1690024" y="-49852"/>
                  <a:pt x="1775954" y="32725"/>
                  <a:pt x="1910058" y="0"/>
                </a:cubicBezTo>
                <a:cubicBezTo>
                  <a:pt x="2044162" y="-32725"/>
                  <a:pt x="2251630" y="27335"/>
                  <a:pt x="2584197" y="0"/>
                </a:cubicBezTo>
                <a:cubicBezTo>
                  <a:pt x="2916764" y="-27335"/>
                  <a:pt x="2907373" y="62926"/>
                  <a:pt x="3202157" y="0"/>
                </a:cubicBezTo>
                <a:cubicBezTo>
                  <a:pt x="3496941" y="-62926"/>
                  <a:pt x="3511380" y="36655"/>
                  <a:pt x="3595404" y="0"/>
                </a:cubicBezTo>
                <a:cubicBezTo>
                  <a:pt x="3679428" y="-36655"/>
                  <a:pt x="4073277" y="61851"/>
                  <a:pt x="4269542" y="0"/>
                </a:cubicBezTo>
                <a:cubicBezTo>
                  <a:pt x="4465807" y="-61851"/>
                  <a:pt x="4574283" y="2656"/>
                  <a:pt x="4718968" y="0"/>
                </a:cubicBezTo>
                <a:cubicBezTo>
                  <a:pt x="4863653" y="-2656"/>
                  <a:pt x="5203163" y="49905"/>
                  <a:pt x="5617819" y="0"/>
                </a:cubicBezTo>
                <a:cubicBezTo>
                  <a:pt x="5663449" y="129428"/>
                  <a:pt x="5588549" y="306603"/>
                  <a:pt x="5617819" y="411179"/>
                </a:cubicBezTo>
                <a:cubicBezTo>
                  <a:pt x="5647089" y="515755"/>
                  <a:pt x="5594338" y="745679"/>
                  <a:pt x="5617819" y="974439"/>
                </a:cubicBezTo>
                <a:cubicBezTo>
                  <a:pt x="5641300" y="1203199"/>
                  <a:pt x="5560671" y="1504501"/>
                  <a:pt x="5617819" y="1639085"/>
                </a:cubicBezTo>
                <a:cubicBezTo>
                  <a:pt x="5674967" y="1773669"/>
                  <a:pt x="5568800" y="1984985"/>
                  <a:pt x="5617819" y="2100957"/>
                </a:cubicBezTo>
                <a:cubicBezTo>
                  <a:pt x="5666838" y="2216929"/>
                  <a:pt x="5607288" y="2367304"/>
                  <a:pt x="5617819" y="2562830"/>
                </a:cubicBezTo>
                <a:cubicBezTo>
                  <a:pt x="5628350" y="2758356"/>
                  <a:pt x="5558274" y="2931821"/>
                  <a:pt x="5617819" y="3227476"/>
                </a:cubicBezTo>
                <a:cubicBezTo>
                  <a:pt x="5677364" y="3523131"/>
                  <a:pt x="5557442" y="3657238"/>
                  <a:pt x="5617819" y="3892122"/>
                </a:cubicBezTo>
                <a:cubicBezTo>
                  <a:pt x="5678196" y="4127006"/>
                  <a:pt x="5581459" y="4201141"/>
                  <a:pt x="5617819" y="4353995"/>
                </a:cubicBezTo>
                <a:cubicBezTo>
                  <a:pt x="5654179" y="4506849"/>
                  <a:pt x="5538370" y="4917938"/>
                  <a:pt x="5617819" y="5069334"/>
                </a:cubicBezTo>
                <a:cubicBezTo>
                  <a:pt x="5484871" y="5109370"/>
                  <a:pt x="5152819" y="5041502"/>
                  <a:pt x="4999859" y="5069334"/>
                </a:cubicBezTo>
                <a:cubicBezTo>
                  <a:pt x="4846899" y="5097166"/>
                  <a:pt x="4735135" y="5043752"/>
                  <a:pt x="4550433" y="5069334"/>
                </a:cubicBezTo>
                <a:cubicBezTo>
                  <a:pt x="4365731" y="5094916"/>
                  <a:pt x="4236356" y="5041614"/>
                  <a:pt x="4044830" y="5069334"/>
                </a:cubicBezTo>
                <a:cubicBezTo>
                  <a:pt x="3853304" y="5097054"/>
                  <a:pt x="3737088" y="5035630"/>
                  <a:pt x="3595404" y="5069334"/>
                </a:cubicBezTo>
                <a:cubicBezTo>
                  <a:pt x="3453720" y="5103038"/>
                  <a:pt x="3148240" y="5034470"/>
                  <a:pt x="2977444" y="5069334"/>
                </a:cubicBezTo>
                <a:cubicBezTo>
                  <a:pt x="2806648" y="5104198"/>
                  <a:pt x="2623835" y="5055467"/>
                  <a:pt x="2528019" y="5069334"/>
                </a:cubicBezTo>
                <a:cubicBezTo>
                  <a:pt x="2432204" y="5083201"/>
                  <a:pt x="2002551" y="5000484"/>
                  <a:pt x="1853880" y="5069334"/>
                </a:cubicBezTo>
                <a:cubicBezTo>
                  <a:pt x="1705209" y="5138184"/>
                  <a:pt x="1497369" y="5062445"/>
                  <a:pt x="1235920" y="5069334"/>
                </a:cubicBezTo>
                <a:cubicBezTo>
                  <a:pt x="974471" y="5076223"/>
                  <a:pt x="821805" y="5037146"/>
                  <a:pt x="561782" y="5069334"/>
                </a:cubicBezTo>
                <a:cubicBezTo>
                  <a:pt x="301759" y="5101522"/>
                  <a:pt x="193769" y="5047258"/>
                  <a:pt x="0" y="5069334"/>
                </a:cubicBezTo>
                <a:cubicBezTo>
                  <a:pt x="-61994" y="4789156"/>
                  <a:pt x="58230" y="4588678"/>
                  <a:pt x="0" y="4455381"/>
                </a:cubicBezTo>
                <a:cubicBezTo>
                  <a:pt x="-58230" y="4322084"/>
                  <a:pt x="9067" y="4245318"/>
                  <a:pt x="0" y="4044202"/>
                </a:cubicBezTo>
                <a:cubicBezTo>
                  <a:pt x="-9067" y="3843086"/>
                  <a:pt x="344" y="3760577"/>
                  <a:pt x="0" y="3633023"/>
                </a:cubicBezTo>
                <a:cubicBezTo>
                  <a:pt x="-344" y="3505469"/>
                  <a:pt x="52203" y="3301165"/>
                  <a:pt x="0" y="3171150"/>
                </a:cubicBezTo>
                <a:cubicBezTo>
                  <a:pt x="-52203" y="3041135"/>
                  <a:pt x="54041" y="2792236"/>
                  <a:pt x="0" y="2658584"/>
                </a:cubicBezTo>
                <a:cubicBezTo>
                  <a:pt x="-54041" y="2524932"/>
                  <a:pt x="15571" y="2376383"/>
                  <a:pt x="0" y="2247405"/>
                </a:cubicBezTo>
                <a:cubicBezTo>
                  <a:pt x="-15571" y="2118427"/>
                  <a:pt x="58995" y="1913919"/>
                  <a:pt x="0" y="1633452"/>
                </a:cubicBezTo>
                <a:cubicBezTo>
                  <a:pt x="-58995" y="1352985"/>
                  <a:pt x="43759" y="1229073"/>
                  <a:pt x="0" y="1120886"/>
                </a:cubicBezTo>
                <a:cubicBezTo>
                  <a:pt x="-43759" y="1012699"/>
                  <a:pt x="37676" y="809397"/>
                  <a:pt x="0" y="608320"/>
                </a:cubicBezTo>
                <a:cubicBezTo>
                  <a:pt x="-37676" y="407243"/>
                  <a:pt x="22324" y="127880"/>
                  <a:pt x="0" y="0"/>
                </a:cubicBezTo>
                <a:close/>
              </a:path>
              <a:path w="5617819" h="5069334" stroke="0" extrusionOk="0">
                <a:moveTo>
                  <a:pt x="0" y="0"/>
                </a:moveTo>
                <a:cubicBezTo>
                  <a:pt x="137697" y="-65019"/>
                  <a:pt x="419369" y="38491"/>
                  <a:pt x="674138" y="0"/>
                </a:cubicBezTo>
                <a:cubicBezTo>
                  <a:pt x="928907" y="-38491"/>
                  <a:pt x="940153" y="6505"/>
                  <a:pt x="1123564" y="0"/>
                </a:cubicBezTo>
                <a:cubicBezTo>
                  <a:pt x="1306975" y="-6505"/>
                  <a:pt x="1403520" y="13738"/>
                  <a:pt x="1516811" y="0"/>
                </a:cubicBezTo>
                <a:cubicBezTo>
                  <a:pt x="1630102" y="-13738"/>
                  <a:pt x="1719466" y="19329"/>
                  <a:pt x="1910058" y="0"/>
                </a:cubicBezTo>
                <a:cubicBezTo>
                  <a:pt x="2100650" y="-19329"/>
                  <a:pt x="2188436" y="42419"/>
                  <a:pt x="2303306" y="0"/>
                </a:cubicBezTo>
                <a:cubicBezTo>
                  <a:pt x="2418176" y="-42419"/>
                  <a:pt x="2579286" y="36352"/>
                  <a:pt x="2808910" y="0"/>
                </a:cubicBezTo>
                <a:cubicBezTo>
                  <a:pt x="3038534" y="-36352"/>
                  <a:pt x="3052774" y="19074"/>
                  <a:pt x="3202157" y="0"/>
                </a:cubicBezTo>
                <a:cubicBezTo>
                  <a:pt x="3351540" y="-19074"/>
                  <a:pt x="3526097" y="31056"/>
                  <a:pt x="3763939" y="0"/>
                </a:cubicBezTo>
                <a:cubicBezTo>
                  <a:pt x="4001781" y="-31056"/>
                  <a:pt x="4230556" y="2320"/>
                  <a:pt x="4381899" y="0"/>
                </a:cubicBezTo>
                <a:cubicBezTo>
                  <a:pt x="4533242" y="-2320"/>
                  <a:pt x="4710887" y="20300"/>
                  <a:pt x="4887503" y="0"/>
                </a:cubicBezTo>
                <a:cubicBezTo>
                  <a:pt x="5064119" y="-20300"/>
                  <a:pt x="5439484" y="40611"/>
                  <a:pt x="5617819" y="0"/>
                </a:cubicBezTo>
                <a:cubicBezTo>
                  <a:pt x="5634730" y="136677"/>
                  <a:pt x="5599256" y="209617"/>
                  <a:pt x="5617819" y="411179"/>
                </a:cubicBezTo>
                <a:cubicBezTo>
                  <a:pt x="5636382" y="612741"/>
                  <a:pt x="5587865" y="901027"/>
                  <a:pt x="5617819" y="1025132"/>
                </a:cubicBezTo>
                <a:cubicBezTo>
                  <a:pt x="5647773" y="1149237"/>
                  <a:pt x="5572546" y="1500708"/>
                  <a:pt x="5617819" y="1689778"/>
                </a:cubicBezTo>
                <a:cubicBezTo>
                  <a:pt x="5663092" y="1878848"/>
                  <a:pt x="5553106" y="2048834"/>
                  <a:pt x="5617819" y="2303731"/>
                </a:cubicBezTo>
                <a:cubicBezTo>
                  <a:pt x="5682532" y="2558628"/>
                  <a:pt x="5589585" y="2833425"/>
                  <a:pt x="5617819" y="2968377"/>
                </a:cubicBezTo>
                <a:cubicBezTo>
                  <a:pt x="5646053" y="3103329"/>
                  <a:pt x="5593838" y="3320078"/>
                  <a:pt x="5617819" y="3430249"/>
                </a:cubicBezTo>
                <a:cubicBezTo>
                  <a:pt x="5641800" y="3540420"/>
                  <a:pt x="5605031" y="3825397"/>
                  <a:pt x="5617819" y="4044202"/>
                </a:cubicBezTo>
                <a:cubicBezTo>
                  <a:pt x="5630607" y="4263007"/>
                  <a:pt x="5573240" y="4345423"/>
                  <a:pt x="5617819" y="4506075"/>
                </a:cubicBezTo>
                <a:cubicBezTo>
                  <a:pt x="5662398" y="4666727"/>
                  <a:pt x="5552116" y="4824741"/>
                  <a:pt x="5617819" y="5069334"/>
                </a:cubicBezTo>
                <a:cubicBezTo>
                  <a:pt x="5451979" y="5124328"/>
                  <a:pt x="5328333" y="5012926"/>
                  <a:pt x="5056037" y="5069334"/>
                </a:cubicBezTo>
                <a:cubicBezTo>
                  <a:pt x="4783741" y="5125742"/>
                  <a:pt x="4712066" y="5054135"/>
                  <a:pt x="4494255" y="5069334"/>
                </a:cubicBezTo>
                <a:cubicBezTo>
                  <a:pt x="4276444" y="5084533"/>
                  <a:pt x="4105844" y="5025258"/>
                  <a:pt x="3876295" y="5069334"/>
                </a:cubicBezTo>
                <a:cubicBezTo>
                  <a:pt x="3646746" y="5113410"/>
                  <a:pt x="3537797" y="5044553"/>
                  <a:pt x="3258335" y="5069334"/>
                </a:cubicBezTo>
                <a:cubicBezTo>
                  <a:pt x="2978873" y="5094115"/>
                  <a:pt x="3059238" y="5022276"/>
                  <a:pt x="2865088" y="5069334"/>
                </a:cubicBezTo>
                <a:cubicBezTo>
                  <a:pt x="2670938" y="5116392"/>
                  <a:pt x="2536409" y="5019599"/>
                  <a:pt x="2359484" y="5069334"/>
                </a:cubicBezTo>
                <a:cubicBezTo>
                  <a:pt x="2182559" y="5119069"/>
                  <a:pt x="2057785" y="5055081"/>
                  <a:pt x="1910058" y="5069334"/>
                </a:cubicBezTo>
                <a:cubicBezTo>
                  <a:pt x="1762331" y="5083587"/>
                  <a:pt x="1469467" y="5006258"/>
                  <a:pt x="1292098" y="5069334"/>
                </a:cubicBezTo>
                <a:cubicBezTo>
                  <a:pt x="1114729" y="5132410"/>
                  <a:pt x="1038069" y="5058808"/>
                  <a:pt x="898851" y="5069334"/>
                </a:cubicBezTo>
                <a:cubicBezTo>
                  <a:pt x="759633" y="5079860"/>
                  <a:pt x="400727" y="5037244"/>
                  <a:pt x="0" y="5069334"/>
                </a:cubicBezTo>
                <a:cubicBezTo>
                  <a:pt x="-13031" y="4986525"/>
                  <a:pt x="13960" y="4831148"/>
                  <a:pt x="0" y="4658155"/>
                </a:cubicBezTo>
                <a:cubicBezTo>
                  <a:pt x="-13960" y="4485162"/>
                  <a:pt x="44619" y="4214002"/>
                  <a:pt x="0" y="3993509"/>
                </a:cubicBezTo>
                <a:cubicBezTo>
                  <a:pt x="-44619" y="3773016"/>
                  <a:pt x="48357" y="3721537"/>
                  <a:pt x="0" y="3480943"/>
                </a:cubicBezTo>
                <a:cubicBezTo>
                  <a:pt x="-48357" y="3240349"/>
                  <a:pt x="46180" y="3236113"/>
                  <a:pt x="0" y="3069763"/>
                </a:cubicBezTo>
                <a:cubicBezTo>
                  <a:pt x="-46180" y="2903413"/>
                  <a:pt x="8508" y="2683631"/>
                  <a:pt x="0" y="2506504"/>
                </a:cubicBezTo>
                <a:cubicBezTo>
                  <a:pt x="-8508" y="2329377"/>
                  <a:pt x="15314" y="2233551"/>
                  <a:pt x="0" y="2095325"/>
                </a:cubicBezTo>
                <a:cubicBezTo>
                  <a:pt x="-15314" y="1957099"/>
                  <a:pt x="37698" y="1881149"/>
                  <a:pt x="0" y="1684145"/>
                </a:cubicBezTo>
                <a:cubicBezTo>
                  <a:pt x="-37698" y="1487141"/>
                  <a:pt x="55405" y="1343941"/>
                  <a:pt x="0" y="1171579"/>
                </a:cubicBezTo>
                <a:cubicBezTo>
                  <a:pt x="-55405" y="999217"/>
                  <a:pt x="36206" y="853917"/>
                  <a:pt x="0" y="659013"/>
                </a:cubicBezTo>
                <a:cubicBezTo>
                  <a:pt x="-36206" y="464109"/>
                  <a:pt x="18732" y="247360"/>
                  <a:pt x="0" y="0"/>
                </a:cubicBezTo>
                <a:close/>
              </a:path>
            </a:pathLst>
          </a:custGeom>
          <a:ln w="76200">
            <a:solidFill>
              <a:schemeClr val="accent1">
                <a:lumMod val="60000"/>
                <a:lumOff val="40000"/>
              </a:schemeClr>
            </a:solidFill>
            <a:extLst>
              <a:ext uri="{C807C97D-BFC1-408E-A445-0C87EB9F89A2}">
                <ask:lineSketchStyleProps xmlns:ask="http://schemas.microsoft.com/office/drawing/2018/sketchyshapes" sd="634589871">
                  <a:prstGeom prst="rect">
                    <a:avLst/>
                  </a:prstGeom>
                  <ask:type>
                    <ask:lineSketchScribble/>
                  </ask:type>
                </ask:lineSketchStyleProps>
              </a:ext>
            </a:extLst>
          </a:ln>
        </p:spPr>
      </p:pic>
      <p:sp>
        <p:nvSpPr>
          <p:cNvPr id="7" name="TextBox 6">
            <a:extLst>
              <a:ext uri="{FF2B5EF4-FFF2-40B4-BE49-F238E27FC236}">
                <a16:creationId xmlns:a16="http://schemas.microsoft.com/office/drawing/2014/main" id="{E5731FBA-14F1-43DD-8CF7-40F79DB81D0E}"/>
              </a:ext>
            </a:extLst>
          </p:cNvPr>
          <p:cNvSpPr txBox="1"/>
          <p:nvPr/>
        </p:nvSpPr>
        <p:spPr>
          <a:xfrm>
            <a:off x="555371" y="1537090"/>
            <a:ext cx="4156874" cy="2677656"/>
          </a:xfrm>
          <a:prstGeom prst="rect">
            <a:avLst/>
          </a:prstGeom>
          <a:noFill/>
        </p:spPr>
        <p:txBody>
          <a:bodyPr wrap="square" rtlCol="0">
            <a:spAutoFit/>
          </a:bodyPr>
          <a:lstStyle/>
          <a:p>
            <a:r>
              <a:rPr lang="en-US" sz="2400" b="1" dirty="0"/>
              <a:t>How does the author develop a theme throughout a text?</a:t>
            </a:r>
          </a:p>
          <a:p>
            <a:endParaRPr lang="en-US" sz="2400" b="1" dirty="0"/>
          </a:p>
          <a:p>
            <a:r>
              <a:rPr lang="en-US" sz="2400" b="1" dirty="0"/>
              <a:t>Turn to page 44 of your Unit 1 Workbook. Let’s work together to analyze how a theme develops over time.</a:t>
            </a:r>
          </a:p>
        </p:txBody>
      </p:sp>
    </p:spTree>
    <p:extLst>
      <p:ext uri="{BB962C8B-B14F-4D97-AF65-F5344CB8AC3E}">
        <p14:creationId xmlns:p14="http://schemas.microsoft.com/office/powerpoint/2010/main" val="29221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14255D-FFDA-42E0-80DB-27C29E4E545C}"/>
              </a:ext>
            </a:extLst>
          </p:cNvPr>
          <p:cNvSpPr txBox="1"/>
          <p:nvPr/>
        </p:nvSpPr>
        <p:spPr>
          <a:xfrm>
            <a:off x="3971751" y="1004157"/>
            <a:ext cx="7909840" cy="5632311"/>
          </a:xfrm>
          <a:prstGeom prst="rect">
            <a:avLst/>
          </a:prstGeom>
          <a:noFill/>
        </p:spPr>
        <p:txBody>
          <a:bodyPr wrap="square" rtlCol="0">
            <a:spAutoFit/>
          </a:bodyPr>
          <a:lstStyle/>
          <a:p>
            <a:r>
              <a:rPr lang="en-US" sz="2400" dirty="0"/>
              <a:t>	Chapter 6 of </a:t>
            </a:r>
            <a:r>
              <a:rPr lang="en-US" sz="2400" u="sng" dirty="0"/>
              <a:t>A Long Walk to Water </a:t>
            </a:r>
            <a:r>
              <a:rPr lang="en-US" sz="2400" dirty="0"/>
              <a:t>shows Nya and Salva struggling to survive dangerous environments. Both of their families help them, but sometimes this is not enough. Nya and her family have moved to a lake camp where life is difficult. Nya struggles to get water. She also realizes that her mother is afraid that the men in the family will become involved in the fighting near the camp. This shows how her mother is protective of the family. In Salva’s section, the struggle to survive continues. Salva’s uncle shoots an antelope for the group to eat. It is their first real meal in a long time, so it makes them sick. The group wanders a long time looking for water before going to sleep. When Salva wakes, his uncle tells him he has some bad news about his friend. Nya’s and Salva’s struggles show that even when people work together, nature can be overpowering.</a:t>
            </a:r>
          </a:p>
        </p:txBody>
      </p:sp>
      <p:sp>
        <p:nvSpPr>
          <p:cNvPr id="3" name="Arrow: Right 2">
            <a:extLst>
              <a:ext uri="{FF2B5EF4-FFF2-40B4-BE49-F238E27FC236}">
                <a16:creationId xmlns:a16="http://schemas.microsoft.com/office/drawing/2014/main" id="{2BE56717-274B-4D2B-83C7-AC2C1F2BA52C}"/>
              </a:ext>
            </a:extLst>
          </p:cNvPr>
          <p:cNvSpPr/>
          <p:nvPr/>
        </p:nvSpPr>
        <p:spPr>
          <a:xfrm>
            <a:off x="310409" y="513212"/>
            <a:ext cx="3551949" cy="21822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FA784EA-249B-414B-A80F-B280A95C67AB}"/>
              </a:ext>
            </a:extLst>
          </p:cNvPr>
          <p:cNvSpPr txBox="1"/>
          <p:nvPr/>
        </p:nvSpPr>
        <p:spPr>
          <a:xfrm>
            <a:off x="241222" y="1082695"/>
            <a:ext cx="3489305" cy="923330"/>
          </a:xfrm>
          <a:prstGeom prst="rect">
            <a:avLst/>
          </a:prstGeom>
          <a:noFill/>
        </p:spPr>
        <p:txBody>
          <a:bodyPr wrap="square" rtlCol="0">
            <a:spAutoFit/>
          </a:bodyPr>
          <a:lstStyle/>
          <a:p>
            <a:r>
              <a:rPr lang="en-US" dirty="0"/>
              <a:t>introduces the text by stating the title and chapter; clearly states the author’s central idea</a:t>
            </a:r>
          </a:p>
        </p:txBody>
      </p:sp>
      <p:sp>
        <p:nvSpPr>
          <p:cNvPr id="5" name="Left Brace 4">
            <a:extLst>
              <a:ext uri="{FF2B5EF4-FFF2-40B4-BE49-F238E27FC236}">
                <a16:creationId xmlns:a16="http://schemas.microsoft.com/office/drawing/2014/main" id="{6806A233-891B-491F-BD1E-0B3D3B526A4C}"/>
              </a:ext>
            </a:extLst>
          </p:cNvPr>
          <p:cNvSpPr/>
          <p:nvPr/>
        </p:nvSpPr>
        <p:spPr>
          <a:xfrm>
            <a:off x="3517355" y="2344903"/>
            <a:ext cx="454396" cy="3775406"/>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E6C6245D-6CA5-4743-B058-63D39F1D4B98}"/>
              </a:ext>
            </a:extLst>
          </p:cNvPr>
          <p:cNvSpPr txBox="1"/>
          <p:nvPr/>
        </p:nvSpPr>
        <p:spPr>
          <a:xfrm>
            <a:off x="241223" y="3264913"/>
            <a:ext cx="3040520" cy="2031325"/>
          </a:xfrm>
          <a:prstGeom prst="rect">
            <a:avLst/>
          </a:prstGeom>
          <a:noFill/>
        </p:spPr>
        <p:txBody>
          <a:bodyPr wrap="square">
            <a:spAutoFit/>
          </a:bodyPr>
          <a:lstStyle/>
          <a:p>
            <a:r>
              <a:rPr lang="en-US" dirty="0"/>
              <a:t> The summary includes only the most important details from the text to show support of the central ideas and themes (stay objective: tell facts, not personal opinions or feelings)</a:t>
            </a:r>
          </a:p>
        </p:txBody>
      </p:sp>
      <p:sp>
        <p:nvSpPr>
          <p:cNvPr id="8" name="Arrow: Right 7">
            <a:extLst>
              <a:ext uri="{FF2B5EF4-FFF2-40B4-BE49-F238E27FC236}">
                <a16:creationId xmlns:a16="http://schemas.microsoft.com/office/drawing/2014/main" id="{6714DBBF-5159-45A0-B715-9995E642F1FD}"/>
              </a:ext>
            </a:extLst>
          </p:cNvPr>
          <p:cNvSpPr/>
          <p:nvPr/>
        </p:nvSpPr>
        <p:spPr>
          <a:xfrm>
            <a:off x="493664" y="5654694"/>
            <a:ext cx="3169546" cy="11331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AA3BE34-9431-4974-B309-B8E4A373CB66}"/>
              </a:ext>
            </a:extLst>
          </p:cNvPr>
          <p:cNvSpPr txBox="1"/>
          <p:nvPr/>
        </p:nvSpPr>
        <p:spPr>
          <a:xfrm>
            <a:off x="646064" y="5898119"/>
            <a:ext cx="2535636" cy="646331"/>
          </a:xfrm>
          <a:prstGeom prst="rect">
            <a:avLst/>
          </a:prstGeom>
          <a:noFill/>
        </p:spPr>
        <p:txBody>
          <a:bodyPr wrap="square" rtlCol="0">
            <a:spAutoFit/>
          </a:bodyPr>
          <a:lstStyle/>
          <a:p>
            <a:r>
              <a:rPr lang="en-US" dirty="0"/>
              <a:t>Conclude with a theme statement.</a:t>
            </a:r>
          </a:p>
        </p:txBody>
      </p:sp>
      <p:sp>
        <p:nvSpPr>
          <p:cNvPr id="10" name="TextBox 9">
            <a:extLst>
              <a:ext uri="{FF2B5EF4-FFF2-40B4-BE49-F238E27FC236}">
                <a16:creationId xmlns:a16="http://schemas.microsoft.com/office/drawing/2014/main" id="{EAE9032C-FBCB-4A1D-9AC9-7AE14325FA29}"/>
              </a:ext>
            </a:extLst>
          </p:cNvPr>
          <p:cNvSpPr txBox="1"/>
          <p:nvPr/>
        </p:nvSpPr>
        <p:spPr>
          <a:xfrm>
            <a:off x="4426145" y="196344"/>
            <a:ext cx="6922513" cy="707886"/>
          </a:xfrm>
          <a:prstGeom prst="rect">
            <a:avLst/>
          </a:prstGeom>
          <a:solidFill>
            <a:schemeClr val="accent1">
              <a:lumMod val="20000"/>
              <a:lumOff val="80000"/>
            </a:schemeClr>
          </a:solidFill>
        </p:spPr>
        <p:txBody>
          <a:bodyPr wrap="square" rtlCol="0">
            <a:spAutoFit/>
          </a:bodyPr>
          <a:lstStyle/>
          <a:p>
            <a:r>
              <a:rPr lang="en-US" sz="2000" b="1" dirty="0">
                <a:solidFill>
                  <a:srgbClr val="002060"/>
                </a:solidFill>
              </a:rPr>
              <a:t>Let’s review the components of an objective summary. What is our success criteria?</a:t>
            </a:r>
          </a:p>
        </p:txBody>
      </p:sp>
    </p:spTree>
    <p:extLst>
      <p:ext uri="{BB962C8B-B14F-4D97-AF65-F5344CB8AC3E}">
        <p14:creationId xmlns:p14="http://schemas.microsoft.com/office/powerpoint/2010/main" val="4243108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78DF9-E414-41C6-AEA4-8EC72F650790}"/>
              </a:ext>
            </a:extLst>
          </p:cNvPr>
          <p:cNvPicPr>
            <a:picLocks noChangeAspect="1"/>
          </p:cNvPicPr>
          <p:nvPr/>
        </p:nvPicPr>
        <p:blipFill rotWithShape="1">
          <a:blip r:embed="rId2"/>
          <a:srcRect b="32261"/>
          <a:stretch/>
        </p:blipFill>
        <p:spPr>
          <a:xfrm>
            <a:off x="119319" y="3975322"/>
            <a:ext cx="4400677" cy="2088889"/>
          </a:xfrm>
          <a:custGeom>
            <a:avLst/>
            <a:gdLst>
              <a:gd name="connsiteX0" fmla="*/ 0 w 4400677"/>
              <a:gd name="connsiteY0" fmla="*/ 0 h 2088889"/>
              <a:gd name="connsiteX1" fmla="*/ 4400677 w 4400677"/>
              <a:gd name="connsiteY1" fmla="*/ 0 h 2088889"/>
              <a:gd name="connsiteX2" fmla="*/ 4400677 w 4400677"/>
              <a:gd name="connsiteY2" fmla="*/ 2088889 h 2088889"/>
              <a:gd name="connsiteX3" fmla="*/ 0 w 4400677"/>
              <a:gd name="connsiteY3" fmla="*/ 2088889 h 2088889"/>
              <a:gd name="connsiteX4" fmla="*/ 0 w 4400677"/>
              <a:gd name="connsiteY4" fmla="*/ 0 h 2088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0677" h="2088889" fill="none" extrusionOk="0">
                <a:moveTo>
                  <a:pt x="0" y="0"/>
                </a:moveTo>
                <a:cubicBezTo>
                  <a:pt x="1019547" y="98267"/>
                  <a:pt x="2216615" y="113279"/>
                  <a:pt x="4400677" y="0"/>
                </a:cubicBezTo>
                <a:cubicBezTo>
                  <a:pt x="4490197" y="324972"/>
                  <a:pt x="4482738" y="1466677"/>
                  <a:pt x="4400677" y="2088889"/>
                </a:cubicBezTo>
                <a:cubicBezTo>
                  <a:pt x="3445401" y="2230955"/>
                  <a:pt x="1203002" y="1993802"/>
                  <a:pt x="0" y="2088889"/>
                </a:cubicBezTo>
                <a:cubicBezTo>
                  <a:pt x="34316" y="1189085"/>
                  <a:pt x="143039" y="819071"/>
                  <a:pt x="0" y="0"/>
                </a:cubicBezTo>
                <a:close/>
              </a:path>
              <a:path w="4400677" h="2088889" stroke="0" extrusionOk="0">
                <a:moveTo>
                  <a:pt x="0" y="0"/>
                </a:moveTo>
                <a:cubicBezTo>
                  <a:pt x="2049195" y="109306"/>
                  <a:pt x="2938274" y="70022"/>
                  <a:pt x="4400677" y="0"/>
                </a:cubicBezTo>
                <a:cubicBezTo>
                  <a:pt x="4427826" y="905891"/>
                  <a:pt x="4397252" y="1614053"/>
                  <a:pt x="4400677" y="2088889"/>
                </a:cubicBezTo>
                <a:cubicBezTo>
                  <a:pt x="3858187" y="2114249"/>
                  <a:pt x="1428899" y="2030635"/>
                  <a:pt x="0" y="2088889"/>
                </a:cubicBezTo>
                <a:cubicBezTo>
                  <a:pt x="115972" y="1742246"/>
                  <a:pt x="-6242" y="294235"/>
                  <a:pt x="0" y="0"/>
                </a:cubicBezTo>
                <a:close/>
              </a:path>
            </a:pathLst>
          </a:custGeom>
          <a:ln>
            <a:solidFill>
              <a:schemeClr val="tx1"/>
            </a:solidFill>
            <a:extLst>
              <a:ext uri="{C807C97D-BFC1-408E-A445-0C87EB9F89A2}">
                <ask:lineSketchStyleProps xmlns:ask="http://schemas.microsoft.com/office/drawing/2018/sketchyshapes" sd="3978248048">
                  <a:prstGeom prst="rect">
                    <a:avLst/>
                  </a:prstGeom>
                  <ask:type>
                    <ask:lineSketchCurved/>
                  </ask:type>
                </ask:lineSketchStyleProps>
              </a:ext>
            </a:extLst>
          </a:ln>
        </p:spPr>
      </p:pic>
      <p:sp>
        <p:nvSpPr>
          <p:cNvPr id="5" name="TextBox 4">
            <a:extLst>
              <a:ext uri="{FF2B5EF4-FFF2-40B4-BE49-F238E27FC236}">
                <a16:creationId xmlns:a16="http://schemas.microsoft.com/office/drawing/2014/main" id="{27AAE6BE-77EB-4E95-A516-A0F832BCE51B}"/>
              </a:ext>
            </a:extLst>
          </p:cNvPr>
          <p:cNvSpPr txBox="1"/>
          <p:nvPr/>
        </p:nvSpPr>
        <p:spPr>
          <a:xfrm>
            <a:off x="4822218" y="1894371"/>
            <a:ext cx="7191783" cy="4401205"/>
          </a:xfrm>
          <a:prstGeom prst="rect">
            <a:avLst/>
          </a:prstGeom>
          <a:noFill/>
        </p:spPr>
        <p:txBody>
          <a:bodyPr wrap="square">
            <a:spAutoFit/>
          </a:bodyPr>
          <a:lstStyle/>
          <a:p>
            <a:pPr marL="342900" indent="-342900">
              <a:buFont typeface="Arial" panose="020B0604020202020204" pitchFamily="34" charset="0"/>
              <a:buChar char="•"/>
            </a:pPr>
            <a:r>
              <a:rPr lang="en-US" sz="2000" dirty="0"/>
              <a:t>Akeer is dangerously ill with a bad stomachache, fever, cramps, and</a:t>
            </a:r>
          </a:p>
          <a:p>
            <a:pPr marL="342900" indent="-342900">
              <a:buFont typeface="Arial" panose="020B0604020202020204" pitchFamily="34" charset="0"/>
              <a:buChar char="•"/>
            </a:pPr>
            <a:r>
              <a:rPr lang="en-US" sz="2000" dirty="0"/>
              <a:t>diarrhea that can kill children and the elderly.</a:t>
            </a:r>
          </a:p>
          <a:p>
            <a:pPr marL="342900" indent="-342900">
              <a:buFont typeface="Arial" panose="020B0604020202020204" pitchFamily="34" charset="0"/>
              <a:buChar char="•"/>
            </a:pPr>
            <a:r>
              <a:rPr lang="en-US" sz="2000" dirty="0"/>
              <a:t>Nya’s family struggles with the decision of whether or not to travel with</a:t>
            </a:r>
          </a:p>
          <a:p>
            <a:pPr marL="342900" indent="-342900">
              <a:buFont typeface="Arial" panose="020B0604020202020204" pitchFamily="34" charset="0"/>
              <a:buChar char="•"/>
            </a:pPr>
            <a:r>
              <a:rPr lang="en-US" sz="2000" dirty="0"/>
              <a:t>Akeer on the long three-day walk to clinic.</a:t>
            </a:r>
          </a:p>
          <a:p>
            <a:pPr marL="342900" indent="-342900">
              <a:buFont typeface="Arial" panose="020B0604020202020204" pitchFamily="34" charset="0"/>
              <a:buChar char="•"/>
            </a:pPr>
            <a:r>
              <a:rPr lang="en-US" sz="2000" dirty="0"/>
              <a:t>While sleeping, Marial was killed by a lion, leaving only a few splotches of</a:t>
            </a:r>
          </a:p>
          <a:p>
            <a:pPr marL="342900" indent="-342900">
              <a:buFont typeface="Arial" panose="020B0604020202020204" pitchFamily="34" charset="0"/>
              <a:buChar char="•"/>
            </a:pPr>
            <a:r>
              <a:rPr lang="en-US" sz="2000" dirty="0"/>
              <a:t>blood as evidence.</a:t>
            </a:r>
          </a:p>
          <a:p>
            <a:pPr marL="342900" indent="-342900">
              <a:buFont typeface="Arial" panose="020B0604020202020204" pitchFamily="34" charset="0"/>
              <a:buChar char="•"/>
            </a:pPr>
            <a:r>
              <a:rPr lang="en-US" sz="2000" dirty="0"/>
              <a:t>Salva’s uncle calms and reassures Salva about the lions.</a:t>
            </a:r>
          </a:p>
          <a:p>
            <a:pPr marL="342900" indent="-342900">
              <a:buFont typeface="Arial" panose="020B0604020202020204" pitchFamily="34" charset="0"/>
              <a:buChar char="•"/>
            </a:pPr>
            <a:r>
              <a:rPr lang="en-US" sz="2000" dirty="0"/>
              <a:t>Soon they reach the Nile river and weave together reeds to make shallow</a:t>
            </a:r>
          </a:p>
          <a:p>
            <a:pPr marL="342900" indent="-342900">
              <a:buFont typeface="Arial" panose="020B0604020202020204" pitchFamily="34" charset="0"/>
              <a:buChar char="•"/>
            </a:pPr>
            <a:r>
              <a:rPr lang="en-US" sz="2000" dirty="0"/>
              <a:t>canoes to cross it.</a:t>
            </a:r>
          </a:p>
          <a:p>
            <a:pPr marL="342900" indent="-342900">
              <a:buFont typeface="Arial" panose="020B0604020202020204" pitchFamily="34" charset="0"/>
              <a:buChar char="•"/>
            </a:pPr>
            <a:r>
              <a:rPr lang="en-US" sz="2000" dirty="0"/>
              <a:t>After that, they’ll head through the desert and on to Ethiopia.</a:t>
            </a:r>
          </a:p>
        </p:txBody>
      </p:sp>
      <p:sp>
        <p:nvSpPr>
          <p:cNvPr id="7" name="TextBox 6">
            <a:extLst>
              <a:ext uri="{FF2B5EF4-FFF2-40B4-BE49-F238E27FC236}">
                <a16:creationId xmlns:a16="http://schemas.microsoft.com/office/drawing/2014/main" id="{6D244908-AA43-4DB2-B95F-5D7B605E3AF7}"/>
              </a:ext>
            </a:extLst>
          </p:cNvPr>
          <p:cNvSpPr txBox="1"/>
          <p:nvPr/>
        </p:nvSpPr>
        <p:spPr>
          <a:xfrm>
            <a:off x="5331429" y="1328996"/>
            <a:ext cx="6095064" cy="461665"/>
          </a:xfrm>
          <a:prstGeom prst="rect">
            <a:avLst/>
          </a:prstGeom>
          <a:noFill/>
        </p:spPr>
        <p:txBody>
          <a:bodyPr wrap="square">
            <a:spAutoFit/>
          </a:bodyPr>
          <a:lstStyle/>
          <a:p>
            <a:r>
              <a:rPr lang="en-US" sz="2400" b="1" dirty="0">
                <a:solidFill>
                  <a:srgbClr val="002060"/>
                </a:solidFill>
              </a:rPr>
              <a:t>Synopsis: A Long Walk to Water, Chapter 7</a:t>
            </a:r>
          </a:p>
        </p:txBody>
      </p:sp>
      <p:sp>
        <p:nvSpPr>
          <p:cNvPr id="8" name="TextBox 7">
            <a:extLst>
              <a:ext uri="{FF2B5EF4-FFF2-40B4-BE49-F238E27FC236}">
                <a16:creationId xmlns:a16="http://schemas.microsoft.com/office/drawing/2014/main" id="{7625310F-BCF6-4542-B8BF-29EBE2299349}"/>
              </a:ext>
            </a:extLst>
          </p:cNvPr>
          <p:cNvSpPr txBox="1"/>
          <p:nvPr/>
        </p:nvSpPr>
        <p:spPr>
          <a:xfrm>
            <a:off x="177999" y="714513"/>
            <a:ext cx="4341997" cy="3139321"/>
          </a:xfrm>
          <a:prstGeom prst="rect">
            <a:avLst/>
          </a:prstGeom>
          <a:noFill/>
        </p:spPr>
        <p:txBody>
          <a:bodyPr wrap="square" rtlCol="0">
            <a:spAutoFit/>
          </a:bodyPr>
          <a:lstStyle/>
          <a:p>
            <a:r>
              <a:rPr lang="en-US" dirty="0"/>
              <a:t>On page 46 of your workbook, let’s work together to write an objective summary over chapter 7. We can use your synopsis on page 37 to help us.</a:t>
            </a:r>
          </a:p>
          <a:p>
            <a:endParaRPr lang="en-US" dirty="0"/>
          </a:p>
          <a:p>
            <a:r>
              <a:rPr lang="en-US" b="1" dirty="0">
                <a:solidFill>
                  <a:schemeClr val="accent1">
                    <a:lumMod val="75000"/>
                  </a:schemeClr>
                </a:solidFill>
              </a:rPr>
              <a:t>Success Criteria:</a:t>
            </a:r>
          </a:p>
          <a:p>
            <a:pPr marL="285750" indent="-285750">
              <a:buFont typeface="Arial" panose="020B0604020202020204" pitchFamily="34" charset="0"/>
              <a:buChar char="•"/>
            </a:pPr>
            <a:r>
              <a:rPr lang="en-US" dirty="0"/>
              <a:t>Introduce book title, chapter and central idea</a:t>
            </a:r>
          </a:p>
          <a:p>
            <a:pPr marL="285750" indent="-285750">
              <a:buFont typeface="Arial" panose="020B0604020202020204" pitchFamily="34" charset="0"/>
              <a:buChar char="•"/>
            </a:pPr>
            <a:r>
              <a:rPr lang="en-US" dirty="0"/>
              <a:t>Only include the most important events</a:t>
            </a:r>
          </a:p>
          <a:p>
            <a:pPr marL="285750" indent="-285750">
              <a:buFont typeface="Arial" panose="020B0604020202020204" pitchFamily="34" charset="0"/>
              <a:buChar char="•"/>
            </a:pPr>
            <a:r>
              <a:rPr lang="en-US" dirty="0"/>
              <a:t>Conclude with a theme that is developed</a:t>
            </a:r>
          </a:p>
        </p:txBody>
      </p:sp>
      <p:sp>
        <p:nvSpPr>
          <p:cNvPr id="10" name="TextBox 9">
            <a:extLst>
              <a:ext uri="{FF2B5EF4-FFF2-40B4-BE49-F238E27FC236}">
                <a16:creationId xmlns:a16="http://schemas.microsoft.com/office/drawing/2014/main" id="{6AC5E46E-2D05-4DF6-8F81-B8E569DAF36C}"/>
              </a:ext>
            </a:extLst>
          </p:cNvPr>
          <p:cNvSpPr txBox="1"/>
          <p:nvPr/>
        </p:nvSpPr>
        <p:spPr>
          <a:xfrm>
            <a:off x="4960479" y="133661"/>
            <a:ext cx="6095064" cy="923330"/>
          </a:xfrm>
          <a:prstGeom prst="rect">
            <a:avLst/>
          </a:prstGeom>
          <a:solidFill>
            <a:schemeClr val="accent1">
              <a:lumMod val="20000"/>
              <a:lumOff val="80000"/>
            </a:schemeClr>
          </a:solidFill>
        </p:spPr>
        <p:txBody>
          <a:bodyPr wrap="square">
            <a:spAutoFit/>
          </a:bodyPr>
          <a:lstStyle/>
          <a:p>
            <a:pPr algn="ctr"/>
            <a:r>
              <a:rPr lang="en-US" sz="1800" b="1" i="0" dirty="0">
                <a:solidFill>
                  <a:srgbClr val="2D3B45"/>
                </a:solidFill>
                <a:effectLst/>
                <a:latin typeface="Lato Extended"/>
              </a:rPr>
              <a:t>Learning Targets:</a:t>
            </a:r>
          </a:p>
          <a:p>
            <a:pPr algn="ctr"/>
            <a:r>
              <a:rPr lang="en-US" sz="1800" b="1" i="0" dirty="0">
                <a:solidFill>
                  <a:srgbClr val="2D3B45"/>
                </a:solidFill>
                <a:effectLst/>
                <a:latin typeface="Lato Extended"/>
              </a:rPr>
              <a:t>I can identify how themes develop in a text.</a:t>
            </a:r>
            <a:br>
              <a:rPr lang="en-US" sz="1800" b="0" i="0" dirty="0">
                <a:solidFill>
                  <a:srgbClr val="2D3B45"/>
                </a:solidFill>
                <a:effectLst/>
                <a:latin typeface="Lato Extended"/>
              </a:rPr>
            </a:br>
            <a:r>
              <a:rPr lang="en-US" sz="1800" b="0" i="0" dirty="0">
                <a:solidFill>
                  <a:srgbClr val="2D3B45"/>
                </a:solidFill>
                <a:effectLst/>
                <a:latin typeface="Lato Extended"/>
              </a:rPr>
              <a:t>I can write an objective summary. </a:t>
            </a:r>
          </a:p>
        </p:txBody>
      </p:sp>
    </p:spTree>
    <p:extLst>
      <p:ext uri="{BB962C8B-B14F-4D97-AF65-F5344CB8AC3E}">
        <p14:creationId xmlns:p14="http://schemas.microsoft.com/office/powerpoint/2010/main" val="79453444"/>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Override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2.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F95FD5-1F25-4FA5-84C8-2AB1AFB89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C6403A-684A-431F-8F36-A24C99E28661}">
  <ds:schemaRefs>
    <ds:schemaRef ds:uri="http://schemas.microsoft.com/sharepoint/v3/contenttype/forms"/>
  </ds:schemaRefs>
</ds:datastoreItem>
</file>

<file path=customXml/itemProps3.xml><?xml version="1.0" encoding="utf-8"?>
<ds:datastoreItem xmlns:ds="http://schemas.openxmlformats.org/officeDocument/2006/customXml" ds:itemID="{F2455B2D-BAB7-438A-85DA-0266A24CB79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{B74D44E8-50FE-4DA0-A7F0-7FB00CAF07DA}tf11964407_win32</Template>
  <TotalTime>65</TotalTime>
  <Words>686</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Franklin Gothic Book</vt:lpstr>
      <vt:lpstr>Franklin Gothic Demi</vt:lpstr>
      <vt:lpstr>Lato Extended</vt:lpstr>
      <vt:lpstr>Wingdings 2</vt:lpstr>
      <vt:lpstr>DividendVTI</vt:lpstr>
      <vt:lpstr>Analyzing the development of theme &amp; writing an objective summary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the development of theme &amp; writing an objective summary</dc:title>
  <dc:creator>Lewis, Melissa</dc:creator>
  <cp:lastModifiedBy>Lewis, Melissa</cp:lastModifiedBy>
  <cp:revision>3</cp:revision>
  <dcterms:created xsi:type="dcterms:W3CDTF">2021-09-13T18:15:19Z</dcterms:created>
  <dcterms:modified xsi:type="dcterms:W3CDTF">2021-09-13T21:44:29Z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